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2761FC-86F9-6F0B-17B2-575A4880238A}" name="Masnada Ilaria" initials="MI" userId="S::ilaria.masnada@gruppocap.it::c8a79dc9-19fc-4264-b929-ba6526b689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6139" autoAdjust="0"/>
  </p:normalViewPr>
  <p:slideViewPr>
    <p:cSldViewPr snapToGrid="0">
      <p:cViewPr varScale="1">
        <p:scale>
          <a:sx n="63" d="100"/>
          <a:sy n="63" d="100"/>
        </p:scale>
        <p:origin x="520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E3C01-C487-4F60-B4A6-8E4D5B674D88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0D063-EFF8-4BAD-BD79-82B8A0BA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17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0D063-EFF8-4BAD-BD79-82B8A0BA5E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38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44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27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37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1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1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7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24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68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90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06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BDED-AFC2-43CE-A5D0-8E7899C339E2}" type="datetimeFigureOut">
              <a:rPr lang="it-IT" smtClean="0"/>
              <a:t>02/08/2022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053C-D5DA-4422-99DA-64D35720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05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gruppocap.it/it/il-gruppo/societa-trasparente/cap-holding/altri-contenuti-prevenzione-della-corruzione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24BD854D-4F49-66FF-C6E1-DE32CDA5449C}"/>
              </a:ext>
            </a:extLst>
          </p:cNvPr>
          <p:cNvSpPr/>
          <p:nvPr/>
        </p:nvSpPr>
        <p:spPr>
          <a:xfrm>
            <a:off x="0" y="0"/>
            <a:ext cx="6858000" cy="1475558"/>
          </a:xfrm>
          <a:prstGeom prst="rect">
            <a:avLst/>
          </a:prstGeom>
          <a:solidFill>
            <a:srgbClr val="24E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223B0E-0674-5FAD-0D91-B6B868B7781A}"/>
              </a:ext>
            </a:extLst>
          </p:cNvPr>
          <p:cNvSpPr txBox="1"/>
          <p:nvPr/>
        </p:nvSpPr>
        <p:spPr>
          <a:xfrm>
            <a:off x="857251" y="682564"/>
            <a:ext cx="4972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3200" b="0" i="0" u="none" strike="noStrike" kern="0" cap="none" spc="-18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Piattaforma </a:t>
            </a:r>
            <a:r>
              <a:rPr kumimoji="0" lang="it-IT" sz="3200" b="0" i="0" u="none" strike="noStrike" kern="0" cap="none" spc="-185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WhistleblowingPA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7F46423-C4FD-941F-1532-69A4B2B974E9}"/>
              </a:ext>
            </a:extLst>
          </p:cNvPr>
          <p:cNvSpPr/>
          <p:nvPr/>
        </p:nvSpPr>
        <p:spPr>
          <a:xfrm>
            <a:off x="659583" y="706231"/>
            <a:ext cx="166739" cy="1799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5E43417B-2026-FC28-CAA2-181CEFA2E784}"/>
              </a:ext>
            </a:extLst>
          </p:cNvPr>
          <p:cNvSpPr/>
          <p:nvPr/>
        </p:nvSpPr>
        <p:spPr>
          <a:xfrm>
            <a:off x="5860230" y="115075"/>
            <a:ext cx="724052" cy="7029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3" name="object 17">
            <a:extLst>
              <a:ext uri="{FF2B5EF4-FFF2-40B4-BE49-F238E27FC236}">
                <a16:creationId xmlns:a16="http://schemas.microsoft.com/office/drawing/2014/main" id="{BC4B0F2B-795C-A6AD-E535-10E7A6D389FC}"/>
              </a:ext>
            </a:extLst>
          </p:cNvPr>
          <p:cNvGrpSpPr/>
          <p:nvPr/>
        </p:nvGrpSpPr>
        <p:grpSpPr>
          <a:xfrm>
            <a:off x="6000749" y="206636"/>
            <a:ext cx="496872" cy="531143"/>
            <a:chOff x="12314253" y="1583338"/>
            <a:chExt cx="1267460" cy="1233805"/>
          </a:xfrm>
        </p:grpSpPr>
        <p:sp>
          <p:nvSpPr>
            <p:cNvPr id="14" name="object 18">
              <a:extLst>
                <a:ext uri="{FF2B5EF4-FFF2-40B4-BE49-F238E27FC236}">
                  <a16:creationId xmlns:a16="http://schemas.microsoft.com/office/drawing/2014/main" id="{ACDBCF9B-6CCD-C6B9-D2C3-2E13ECFEE6DB}"/>
                </a:ext>
              </a:extLst>
            </p:cNvPr>
            <p:cNvSpPr/>
            <p:nvPr/>
          </p:nvSpPr>
          <p:spPr>
            <a:xfrm>
              <a:off x="12314253" y="1671288"/>
              <a:ext cx="1267460" cy="581660"/>
            </a:xfrm>
            <a:custGeom>
              <a:avLst/>
              <a:gdLst/>
              <a:ahLst/>
              <a:cxnLst/>
              <a:rect l="l" t="t" r="r" b="b"/>
              <a:pathLst>
                <a:path w="1267459" h="581660">
                  <a:moveTo>
                    <a:pt x="1008037" y="444182"/>
                  </a:moveTo>
                  <a:lnTo>
                    <a:pt x="1001141" y="446773"/>
                  </a:lnTo>
                  <a:lnTo>
                    <a:pt x="993546" y="449503"/>
                  </a:lnTo>
                  <a:lnTo>
                    <a:pt x="987183" y="455256"/>
                  </a:lnTo>
                  <a:lnTo>
                    <a:pt x="983703" y="462610"/>
                  </a:lnTo>
                  <a:lnTo>
                    <a:pt x="980262" y="470217"/>
                  </a:lnTo>
                  <a:lnTo>
                    <a:pt x="979893" y="478726"/>
                  </a:lnTo>
                  <a:lnTo>
                    <a:pt x="985659" y="494106"/>
                  </a:lnTo>
                  <a:lnTo>
                    <a:pt x="991412" y="500354"/>
                  </a:lnTo>
                  <a:lnTo>
                    <a:pt x="998918" y="503745"/>
                  </a:lnTo>
                  <a:lnTo>
                    <a:pt x="1160284" y="578675"/>
                  </a:lnTo>
                  <a:lnTo>
                    <a:pt x="1167180" y="581228"/>
                  </a:lnTo>
                  <a:lnTo>
                    <a:pt x="1174737" y="581317"/>
                  </a:lnTo>
                  <a:lnTo>
                    <a:pt x="1189253" y="575995"/>
                  </a:lnTo>
                  <a:lnTo>
                    <a:pt x="1195603" y="570229"/>
                  </a:lnTo>
                  <a:lnTo>
                    <a:pt x="1199007" y="562800"/>
                  </a:lnTo>
                  <a:lnTo>
                    <a:pt x="1202461" y="555383"/>
                  </a:lnTo>
                  <a:lnTo>
                    <a:pt x="1183792" y="521792"/>
                  </a:lnTo>
                  <a:lnTo>
                    <a:pt x="1022426" y="446836"/>
                  </a:lnTo>
                  <a:lnTo>
                    <a:pt x="1015619" y="444284"/>
                  </a:lnTo>
                  <a:lnTo>
                    <a:pt x="1008037" y="444182"/>
                  </a:lnTo>
                  <a:close/>
                </a:path>
                <a:path w="1267459" h="581660">
                  <a:moveTo>
                    <a:pt x="38798" y="169367"/>
                  </a:moveTo>
                  <a:lnTo>
                    <a:pt x="22275" y="169367"/>
                  </a:lnTo>
                  <a:lnTo>
                    <a:pt x="14579" y="172834"/>
                  </a:lnTo>
                  <a:lnTo>
                    <a:pt x="3454" y="183946"/>
                  </a:lnTo>
                  <a:lnTo>
                    <a:pt x="0" y="191655"/>
                  </a:lnTo>
                  <a:lnTo>
                    <a:pt x="101" y="383959"/>
                  </a:lnTo>
                  <a:lnTo>
                    <a:pt x="749" y="391998"/>
                  </a:lnTo>
                  <a:lnTo>
                    <a:pt x="4470" y="399160"/>
                  </a:lnTo>
                  <a:lnTo>
                    <a:pt x="10096" y="404240"/>
                  </a:lnTo>
                  <a:lnTo>
                    <a:pt x="15544" y="409219"/>
                  </a:lnTo>
                  <a:lnTo>
                    <a:pt x="22821" y="412254"/>
                  </a:lnTo>
                  <a:lnTo>
                    <a:pt x="39319" y="412254"/>
                  </a:lnTo>
                  <a:lnTo>
                    <a:pt x="47028" y="408812"/>
                  </a:lnTo>
                  <a:lnTo>
                    <a:pt x="58166" y="397675"/>
                  </a:lnTo>
                  <a:lnTo>
                    <a:pt x="61607" y="389966"/>
                  </a:lnTo>
                  <a:lnTo>
                    <a:pt x="61518" y="197662"/>
                  </a:lnTo>
                  <a:lnTo>
                    <a:pt x="60871" y="189623"/>
                  </a:lnTo>
                  <a:lnTo>
                    <a:pt x="57150" y="182460"/>
                  </a:lnTo>
                  <a:lnTo>
                    <a:pt x="46050" y="172402"/>
                  </a:lnTo>
                  <a:lnTo>
                    <a:pt x="38798" y="169367"/>
                  </a:lnTo>
                  <a:close/>
                </a:path>
                <a:path w="1267459" h="581660">
                  <a:moveTo>
                    <a:pt x="1244904" y="260007"/>
                  </a:moveTo>
                  <a:lnTo>
                    <a:pt x="1052626" y="260121"/>
                  </a:lnTo>
                  <a:lnTo>
                    <a:pt x="1024331" y="282828"/>
                  </a:lnTo>
                  <a:lnTo>
                    <a:pt x="1024331" y="299338"/>
                  </a:lnTo>
                  <a:lnTo>
                    <a:pt x="1027772" y="307035"/>
                  </a:lnTo>
                  <a:lnTo>
                    <a:pt x="1038910" y="318173"/>
                  </a:lnTo>
                  <a:lnTo>
                    <a:pt x="1046607" y="321614"/>
                  </a:lnTo>
                  <a:lnTo>
                    <a:pt x="1238910" y="321525"/>
                  </a:lnTo>
                  <a:lnTo>
                    <a:pt x="1246962" y="320878"/>
                  </a:lnTo>
                  <a:lnTo>
                    <a:pt x="1254125" y="317157"/>
                  </a:lnTo>
                  <a:lnTo>
                    <a:pt x="1264183" y="306057"/>
                  </a:lnTo>
                  <a:lnTo>
                    <a:pt x="1267206" y="298818"/>
                  </a:lnTo>
                  <a:lnTo>
                    <a:pt x="1267206" y="282282"/>
                  </a:lnTo>
                  <a:lnTo>
                    <a:pt x="1263751" y="274586"/>
                  </a:lnTo>
                  <a:lnTo>
                    <a:pt x="1252601" y="263474"/>
                  </a:lnTo>
                  <a:lnTo>
                    <a:pt x="1244904" y="260007"/>
                  </a:lnTo>
                  <a:close/>
                </a:path>
                <a:path w="1267459" h="581660">
                  <a:moveTo>
                    <a:pt x="1173911" y="0"/>
                  </a:moveTo>
                  <a:lnTo>
                    <a:pt x="996657" y="79044"/>
                  </a:lnTo>
                  <a:lnTo>
                    <a:pt x="980287" y="105968"/>
                  </a:lnTo>
                  <a:lnTo>
                    <a:pt x="983297" y="119557"/>
                  </a:lnTo>
                  <a:lnTo>
                    <a:pt x="987209" y="125590"/>
                  </a:lnTo>
                  <a:lnTo>
                    <a:pt x="997877" y="134150"/>
                  </a:lnTo>
                  <a:lnTo>
                    <a:pt x="1004608" y="136664"/>
                  </a:lnTo>
                  <a:lnTo>
                    <a:pt x="1016368" y="136664"/>
                  </a:lnTo>
                  <a:lnTo>
                    <a:pt x="1186129" y="58635"/>
                  </a:lnTo>
                  <a:lnTo>
                    <a:pt x="1202791" y="34734"/>
                  </a:lnTo>
                  <a:lnTo>
                    <a:pt x="1202461" y="26238"/>
                  </a:lnTo>
                  <a:lnTo>
                    <a:pt x="1198981" y="18770"/>
                  </a:lnTo>
                  <a:lnTo>
                    <a:pt x="1195603" y="11391"/>
                  </a:lnTo>
                  <a:lnTo>
                    <a:pt x="1189253" y="5626"/>
                  </a:lnTo>
                  <a:lnTo>
                    <a:pt x="1181519" y="2832"/>
                  </a:lnTo>
                  <a:lnTo>
                    <a:pt x="1173911" y="0"/>
                  </a:lnTo>
                  <a:close/>
                </a:path>
              </a:pathLst>
            </a:custGeom>
            <a:solidFill>
              <a:srgbClr val="0BC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9">
              <a:extLst>
                <a:ext uri="{FF2B5EF4-FFF2-40B4-BE49-F238E27FC236}">
                  <a16:creationId xmlns:a16="http://schemas.microsoft.com/office/drawing/2014/main" id="{F7B84BC9-3A5E-EF53-E04E-EBF9BC1358A6}"/>
                </a:ext>
              </a:extLst>
            </p:cNvPr>
            <p:cNvSpPr/>
            <p:nvPr/>
          </p:nvSpPr>
          <p:spPr>
            <a:xfrm>
              <a:off x="12435822" y="1583338"/>
              <a:ext cx="831215" cy="1233805"/>
            </a:xfrm>
            <a:custGeom>
              <a:avLst/>
              <a:gdLst/>
              <a:ahLst/>
              <a:cxnLst/>
              <a:rect l="l" t="t" r="r" b="b"/>
              <a:pathLst>
                <a:path w="831215" h="1233805">
                  <a:moveTo>
                    <a:pt x="815408" y="0"/>
                  </a:moveTo>
                  <a:lnTo>
                    <a:pt x="801747" y="1418"/>
                  </a:lnTo>
                  <a:lnTo>
                    <a:pt x="779752" y="4440"/>
                  </a:lnTo>
                  <a:lnTo>
                    <a:pt x="710757" y="15296"/>
                  </a:lnTo>
                  <a:lnTo>
                    <a:pt x="206753" y="103804"/>
                  </a:lnTo>
                  <a:lnTo>
                    <a:pt x="113345" y="103868"/>
                  </a:lnTo>
                  <a:lnTo>
                    <a:pt x="72406" y="112834"/>
                  </a:lnTo>
                  <a:lnTo>
                    <a:pt x="38212" y="135021"/>
                  </a:lnTo>
                  <a:lnTo>
                    <a:pt x="7960" y="181403"/>
                  </a:lnTo>
                  <a:lnTo>
                    <a:pt x="1564" y="227025"/>
                  </a:lnTo>
                  <a:lnTo>
                    <a:pt x="498" y="279372"/>
                  </a:lnTo>
                  <a:lnTo>
                    <a:pt x="0" y="346852"/>
                  </a:lnTo>
                  <a:lnTo>
                    <a:pt x="92" y="419280"/>
                  </a:lnTo>
                  <a:lnTo>
                    <a:pt x="798" y="486473"/>
                  </a:lnTo>
                  <a:lnTo>
                    <a:pt x="2143" y="538248"/>
                  </a:lnTo>
                  <a:lnTo>
                    <a:pt x="9533" y="581312"/>
                  </a:lnTo>
                  <a:lnTo>
                    <a:pt x="39101" y="623539"/>
                  </a:lnTo>
                  <a:lnTo>
                    <a:pt x="84088" y="648746"/>
                  </a:lnTo>
                  <a:lnTo>
                    <a:pt x="101508" y="652419"/>
                  </a:lnTo>
                  <a:lnTo>
                    <a:pt x="217612" y="1205885"/>
                  </a:lnTo>
                  <a:lnTo>
                    <a:pt x="218234" y="1212743"/>
                  </a:lnTo>
                  <a:lnTo>
                    <a:pt x="221180" y="1219169"/>
                  </a:lnTo>
                  <a:lnTo>
                    <a:pt x="226019" y="1224097"/>
                  </a:lnTo>
                  <a:lnTo>
                    <a:pt x="231544" y="1229913"/>
                  </a:lnTo>
                  <a:lnTo>
                    <a:pt x="239329" y="1233266"/>
                  </a:lnTo>
                  <a:lnTo>
                    <a:pt x="425854" y="1233114"/>
                  </a:lnTo>
                  <a:lnTo>
                    <a:pt x="433029" y="1232441"/>
                  </a:lnTo>
                  <a:lnTo>
                    <a:pt x="439722" y="1229227"/>
                  </a:lnTo>
                  <a:lnTo>
                    <a:pt x="444764" y="1223919"/>
                  </a:lnTo>
                  <a:lnTo>
                    <a:pt x="450517" y="1217950"/>
                  </a:lnTo>
                  <a:lnTo>
                    <a:pt x="453451" y="1209708"/>
                  </a:lnTo>
                  <a:lnTo>
                    <a:pt x="452917" y="1201300"/>
                  </a:lnTo>
                  <a:lnTo>
                    <a:pt x="446415" y="1171684"/>
                  </a:lnTo>
                  <a:lnTo>
                    <a:pt x="277416" y="1171684"/>
                  </a:lnTo>
                  <a:lnTo>
                    <a:pt x="163738" y="653714"/>
                  </a:lnTo>
                  <a:lnTo>
                    <a:pt x="541126" y="653714"/>
                  </a:lnTo>
                  <a:lnTo>
                    <a:pt x="318818" y="611995"/>
                  </a:lnTo>
                  <a:lnTo>
                    <a:pt x="313522" y="609594"/>
                  </a:lnTo>
                  <a:lnTo>
                    <a:pt x="309865" y="608871"/>
                  </a:lnTo>
                  <a:lnTo>
                    <a:pt x="306321" y="608794"/>
                  </a:lnTo>
                  <a:lnTo>
                    <a:pt x="239329" y="597110"/>
                  </a:lnTo>
                  <a:lnTo>
                    <a:pt x="239329" y="592132"/>
                  </a:lnTo>
                  <a:lnTo>
                    <a:pt x="117371" y="592132"/>
                  </a:lnTo>
                  <a:lnTo>
                    <a:pt x="105913" y="590551"/>
                  </a:lnTo>
                  <a:lnTo>
                    <a:pt x="71234" y="567448"/>
                  </a:lnTo>
                  <a:lnTo>
                    <a:pt x="61795" y="220136"/>
                  </a:lnTo>
                  <a:lnTo>
                    <a:pt x="63538" y="208734"/>
                  </a:lnTo>
                  <a:lnTo>
                    <a:pt x="87158" y="174449"/>
                  </a:lnTo>
                  <a:lnTo>
                    <a:pt x="117167" y="165437"/>
                  </a:lnTo>
                  <a:lnTo>
                    <a:pt x="239329" y="165437"/>
                  </a:lnTo>
                  <a:lnTo>
                    <a:pt x="239329" y="160370"/>
                  </a:lnTo>
                  <a:lnTo>
                    <a:pt x="769579" y="60904"/>
                  </a:lnTo>
                  <a:lnTo>
                    <a:pt x="831163" y="60904"/>
                  </a:lnTo>
                  <a:lnTo>
                    <a:pt x="831161" y="21407"/>
                  </a:lnTo>
                  <a:lnTo>
                    <a:pt x="830679" y="13279"/>
                  </a:lnTo>
                  <a:lnTo>
                    <a:pt x="826983" y="5621"/>
                  </a:lnTo>
                  <a:lnTo>
                    <a:pt x="820735" y="210"/>
                  </a:lnTo>
                  <a:lnTo>
                    <a:pt x="815408" y="0"/>
                  </a:lnTo>
                  <a:close/>
                </a:path>
                <a:path w="831215" h="1233805">
                  <a:moveTo>
                    <a:pt x="541126" y="653714"/>
                  </a:moveTo>
                  <a:lnTo>
                    <a:pt x="206766" y="653714"/>
                  </a:lnTo>
                  <a:lnTo>
                    <a:pt x="275359" y="666656"/>
                  </a:lnTo>
                  <a:lnTo>
                    <a:pt x="389189" y="1171684"/>
                  </a:lnTo>
                  <a:lnTo>
                    <a:pt x="446415" y="1171684"/>
                  </a:lnTo>
                  <a:lnTo>
                    <a:pt x="338097" y="678352"/>
                  </a:lnTo>
                  <a:lnTo>
                    <a:pt x="672413" y="678352"/>
                  </a:lnTo>
                  <a:lnTo>
                    <a:pt x="541126" y="653714"/>
                  </a:lnTo>
                  <a:close/>
                </a:path>
                <a:path w="831215" h="1233805">
                  <a:moveTo>
                    <a:pt x="672413" y="678352"/>
                  </a:moveTo>
                  <a:lnTo>
                    <a:pt x="338097" y="678352"/>
                  </a:lnTo>
                  <a:lnTo>
                    <a:pt x="800339" y="764560"/>
                  </a:lnTo>
                  <a:lnTo>
                    <a:pt x="807692" y="764776"/>
                  </a:lnTo>
                  <a:lnTo>
                    <a:pt x="814893" y="762172"/>
                  </a:lnTo>
                  <a:lnTo>
                    <a:pt x="831187" y="733648"/>
                  </a:lnTo>
                  <a:lnTo>
                    <a:pt x="831186" y="696589"/>
                  </a:lnTo>
                  <a:lnTo>
                    <a:pt x="769592" y="696589"/>
                  </a:lnTo>
                  <a:lnTo>
                    <a:pt x="672413" y="678352"/>
                  </a:lnTo>
                  <a:close/>
                </a:path>
                <a:path w="831215" h="1233805">
                  <a:moveTo>
                    <a:pt x="831163" y="60904"/>
                  </a:moveTo>
                  <a:lnTo>
                    <a:pt x="769579" y="60904"/>
                  </a:lnTo>
                  <a:lnTo>
                    <a:pt x="769592" y="696589"/>
                  </a:lnTo>
                  <a:lnTo>
                    <a:pt x="831186" y="696589"/>
                  </a:lnTo>
                  <a:lnTo>
                    <a:pt x="831163" y="60904"/>
                  </a:lnTo>
                  <a:close/>
                </a:path>
                <a:path w="831215" h="1233805">
                  <a:moveTo>
                    <a:pt x="239329" y="165437"/>
                  </a:moveTo>
                  <a:lnTo>
                    <a:pt x="177721" y="165437"/>
                  </a:lnTo>
                  <a:lnTo>
                    <a:pt x="177721" y="592132"/>
                  </a:lnTo>
                  <a:lnTo>
                    <a:pt x="239329" y="592132"/>
                  </a:lnTo>
                  <a:lnTo>
                    <a:pt x="239329" y="165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35316FA8-D75A-3D5B-1879-86AC9E9B9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4649" y="96668"/>
            <a:ext cx="948139" cy="243815"/>
          </a:xfrm>
          <a:prstGeom prst="rect">
            <a:avLst/>
          </a:prstGeom>
        </p:spPr>
      </p:pic>
      <p:sp>
        <p:nvSpPr>
          <p:cNvPr id="29" name="Sottotitolo 2">
            <a:extLst>
              <a:ext uri="{FF2B5EF4-FFF2-40B4-BE49-F238E27FC236}">
                <a16:creationId xmlns:a16="http://schemas.microsoft.com/office/drawing/2014/main" id="{2D066F8A-4D7A-65EE-85AF-048654A6B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421" y="2515911"/>
            <a:ext cx="5833499" cy="7741409"/>
          </a:xfrm>
        </p:spPr>
        <p:txBody>
          <a:bodyPr>
            <a:noAutofit/>
          </a:bodyPr>
          <a:lstStyle/>
          <a:p>
            <a:pPr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Gentile fornitore/partner,</a:t>
            </a:r>
          </a:p>
          <a:p>
            <a:pPr algn="just"/>
            <a:endParaRPr lang="it-IT" sz="1600" b="0" i="0" u="none" strike="noStrike" baseline="0" dirty="0">
              <a:solidFill>
                <a:srgbClr val="1B1B37"/>
              </a:solidFill>
              <a:latin typeface="Roboto" panose="02000000000000000000" pitchFamily="2" charset="0"/>
            </a:endParaRPr>
          </a:p>
          <a:p>
            <a:pPr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in virtù del rapporto in essere, si informa che Gruppo CAP   mette a disposizione anche ai lavoratori e collaboratori delle imprese che prestano opere o servizi </a:t>
            </a:r>
            <a:r>
              <a:rPr lang="it-IT" sz="1600" dirty="0">
                <a:solidFill>
                  <a:srgbClr val="1B1B37"/>
                </a:solidFill>
                <a:latin typeface="Roboto" panose="02000000000000000000" pitchFamily="2" charset="0"/>
              </a:rPr>
              <a:t>in favore delle società del Gruppo CAP e delle imprese partner, </a:t>
            </a:r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una </a:t>
            </a:r>
            <a:r>
              <a:rPr lang="it-IT" sz="1600" b="1" i="0" u="none" strike="noStrike" baseline="0" dirty="0">
                <a:solidFill>
                  <a:srgbClr val="24E3FB"/>
                </a:solidFill>
                <a:latin typeface="Roboto" panose="02000000000000000000" pitchFamily="2" charset="0"/>
              </a:rPr>
              <a:t>piattaforma informatica </a:t>
            </a:r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per le segnalazioni di illeciti e irregolarità (c.d. whistleblowing), che garantisce la con</a:t>
            </a:r>
            <a:r>
              <a:rPr lang="it-IT" sz="16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fi</a:t>
            </a:r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denzialità del segnalante.</a:t>
            </a:r>
          </a:p>
          <a:p>
            <a:pPr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Il ricevente delle segnalazioni è, come previsto dalla legge, il Responsabile per la Prevenzione della Corruzione del Gruppo CAP.</a:t>
            </a:r>
          </a:p>
          <a:p>
            <a:pPr algn="just"/>
            <a:endParaRPr lang="it-IT" sz="1600" b="0" i="0" u="none" strike="noStrike" baseline="0" dirty="0">
              <a:solidFill>
                <a:srgbClr val="1B1B37"/>
              </a:solidFill>
              <a:latin typeface="Roboto" panose="02000000000000000000" pitchFamily="2" charset="0"/>
            </a:endParaRPr>
          </a:p>
          <a:p>
            <a:pPr algn="just"/>
            <a:endParaRPr lang="it-IT" sz="1600" b="0" i="0" u="none" strike="noStrike" baseline="0" dirty="0">
              <a:solidFill>
                <a:srgbClr val="1B1B37"/>
              </a:solidFill>
              <a:latin typeface="Roboto" panose="02000000000000000000" pitchFamily="2" charset="0"/>
            </a:endParaRPr>
          </a:p>
          <a:p>
            <a:pPr marL="722313"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Maggiori informazioni sono disponibili </a:t>
            </a:r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  <a:hlinkClick r:id="rId5"/>
              </a:rPr>
              <a:t>qui</a:t>
            </a:r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.</a:t>
            </a:r>
          </a:p>
          <a:p>
            <a:pPr marL="722313"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Per dubbi o chiarimenti, il RPCT è a vostra disposizione.</a:t>
            </a:r>
          </a:p>
          <a:p>
            <a:pPr algn="just"/>
            <a:endParaRPr lang="it-IT" sz="1600" b="0" i="0" u="none" strike="noStrike" baseline="0" dirty="0">
              <a:solidFill>
                <a:srgbClr val="1B1B37"/>
              </a:solidFill>
              <a:latin typeface="Roboto" panose="02000000000000000000" pitchFamily="2" charset="0"/>
            </a:endParaRPr>
          </a:p>
          <a:p>
            <a:pPr algn="just"/>
            <a:r>
              <a:rPr lang="it-IT" sz="1600" b="0" i="0" u="none" strike="noStrike" baseline="0" dirty="0">
                <a:solidFill>
                  <a:srgbClr val="1B1B37"/>
                </a:solidFill>
                <a:latin typeface="Roboto" panose="02000000000000000000" pitchFamily="2" charset="0"/>
              </a:rPr>
              <a:t>La ringraziamo per la collaborazione.</a:t>
            </a:r>
            <a:r>
              <a:rPr lang="it-IT" sz="1600" b="0" i="0" u="none" strike="noStrike" baseline="0" dirty="0">
                <a:solidFill>
                  <a:srgbClr val="04A7E1"/>
                </a:solidFill>
                <a:latin typeface="Roboto" panose="02000000000000000000" pitchFamily="2" charset="0"/>
              </a:rPr>
              <a:t> </a:t>
            </a:r>
          </a:p>
          <a:p>
            <a:pPr algn="just"/>
            <a:endParaRPr lang="it-IT" sz="1600" dirty="0">
              <a:solidFill>
                <a:srgbClr val="04A7E1"/>
              </a:solidFill>
              <a:latin typeface="Roboto" panose="02000000000000000000" pitchFamily="2" charset="0"/>
            </a:endParaRPr>
          </a:p>
          <a:p>
            <a:pPr algn="just"/>
            <a:endParaRPr lang="it-IT" sz="1600" b="0" i="0" u="none" strike="noStrike" baseline="0" dirty="0">
              <a:solidFill>
                <a:srgbClr val="04A7E1"/>
              </a:solidFill>
              <a:latin typeface="Roboto" panose="02000000000000000000" pitchFamily="2" charset="0"/>
            </a:endParaRPr>
          </a:p>
          <a:p>
            <a:pPr algn="r"/>
            <a:r>
              <a:rPr lang="it-IT" sz="1600" b="1" dirty="0">
                <a:latin typeface="Roboto" panose="02000000000000000000" pitchFamily="2" charset="0"/>
              </a:rPr>
              <a:t>Gruppo CAP</a:t>
            </a:r>
            <a:endParaRPr lang="it-IT" sz="1600" b="1" i="0" u="none" strike="noStrike" baseline="0" dirty="0">
              <a:latin typeface="Roboto" panose="02000000000000000000" pitchFamily="2" charset="0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B5171550-C485-8827-33EF-6123E76F1517}"/>
              </a:ext>
            </a:extLst>
          </p:cNvPr>
          <p:cNvGrpSpPr/>
          <p:nvPr/>
        </p:nvGrpSpPr>
        <p:grpSpPr>
          <a:xfrm>
            <a:off x="970264" y="6251632"/>
            <a:ext cx="314993" cy="269966"/>
            <a:chOff x="6140872" y="1165687"/>
            <a:chExt cx="314993" cy="269966"/>
          </a:xfrm>
        </p:grpSpPr>
        <p:pic>
          <p:nvPicPr>
            <p:cNvPr id="33" name="object 41">
              <a:extLst>
                <a:ext uri="{FF2B5EF4-FFF2-40B4-BE49-F238E27FC236}">
                  <a16:creationId xmlns:a16="http://schemas.microsoft.com/office/drawing/2014/main" id="{FEAB56C5-9A43-1805-1C72-9587E863B2F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75856" y="1204639"/>
              <a:ext cx="180009" cy="179997"/>
            </a:xfrm>
            <a:prstGeom prst="rect">
              <a:avLst/>
            </a:prstGeom>
          </p:spPr>
        </p:pic>
        <p:pic>
          <p:nvPicPr>
            <p:cNvPr id="35" name="Elemento grafico 34" descr="Freccia a destra con riempimento a tinta unita">
              <a:extLst>
                <a:ext uri="{FF2B5EF4-FFF2-40B4-BE49-F238E27FC236}">
                  <a16:creationId xmlns:a16="http://schemas.microsoft.com/office/drawing/2014/main" id="{5203FD53-6C1D-B7AD-183B-87A1984BB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40872" y="1165687"/>
              <a:ext cx="269966" cy="269966"/>
            </a:xfrm>
            <a:prstGeom prst="rect">
              <a:avLst/>
            </a:prstGeom>
          </p:spPr>
        </p:pic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0F014758-2C44-AFD8-2352-78A51E4E9CD5}"/>
              </a:ext>
            </a:extLst>
          </p:cNvPr>
          <p:cNvGrpSpPr/>
          <p:nvPr/>
        </p:nvGrpSpPr>
        <p:grpSpPr>
          <a:xfrm>
            <a:off x="970264" y="6521598"/>
            <a:ext cx="314993" cy="269966"/>
            <a:chOff x="6140872" y="1165687"/>
            <a:chExt cx="314993" cy="269966"/>
          </a:xfrm>
        </p:grpSpPr>
        <p:pic>
          <p:nvPicPr>
            <p:cNvPr id="44" name="object 41">
              <a:extLst>
                <a:ext uri="{FF2B5EF4-FFF2-40B4-BE49-F238E27FC236}">
                  <a16:creationId xmlns:a16="http://schemas.microsoft.com/office/drawing/2014/main" id="{3A2CB677-8FF5-7093-28C7-6771EAE76621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75856" y="1204639"/>
              <a:ext cx="180009" cy="179997"/>
            </a:xfrm>
            <a:prstGeom prst="rect">
              <a:avLst/>
            </a:prstGeom>
          </p:spPr>
        </p:pic>
        <p:pic>
          <p:nvPicPr>
            <p:cNvPr id="45" name="Elemento grafico 44" descr="Freccia a destra con riempimento a tinta unita">
              <a:extLst>
                <a:ext uri="{FF2B5EF4-FFF2-40B4-BE49-F238E27FC236}">
                  <a16:creationId xmlns:a16="http://schemas.microsoft.com/office/drawing/2014/main" id="{515232FE-238C-1D6F-6ABE-D87903F86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40872" y="1165687"/>
              <a:ext cx="269966" cy="269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1071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119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Masnada Ilaria</dc:creator>
  <cp:lastModifiedBy>Masnada Ilaria</cp:lastModifiedBy>
  <cp:revision>7</cp:revision>
  <dcterms:created xsi:type="dcterms:W3CDTF">2022-08-01T12:38:39Z</dcterms:created>
  <dcterms:modified xsi:type="dcterms:W3CDTF">2022-08-02T12:33:51Z</dcterms:modified>
</cp:coreProperties>
</file>