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301" r:id="rId7"/>
    <p:sldId id="302" r:id="rId8"/>
    <p:sldId id="303" r:id="rId9"/>
    <p:sldId id="304" r:id="rId10"/>
    <p:sldId id="305" r:id="rId11"/>
    <p:sldId id="306" r:id="rId12"/>
    <p:sldId id="307" r:id="rId13"/>
    <p:sldId id="311" r:id="rId14"/>
    <p:sldId id="312" r:id="rId15"/>
    <p:sldId id="310" r:id="rId16"/>
    <p:sldId id="287"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8151" autoAdjust="0"/>
  </p:normalViewPr>
  <p:slideViewPr>
    <p:cSldViewPr>
      <p:cViewPr varScale="1">
        <p:scale>
          <a:sx n="63" d="100"/>
          <a:sy n="63" d="100"/>
        </p:scale>
        <p:origin x="62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FBBBC-FB17-41E9-BBA9-28A9BD983B88}" type="datetimeFigureOut">
              <a:rPr lang="it-IT" smtClean="0"/>
              <a:t>12/10/2023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AF98FE-3781-4F93-A19E-F5668A15E8D0}" type="slidenum">
              <a:rPr lang="it-IT" smtClean="0"/>
              <a:t>‹N›</a:t>
            </a:fld>
            <a:endParaRPr lang="it-IT"/>
          </a:p>
        </p:txBody>
      </p:sp>
    </p:spTree>
    <p:extLst>
      <p:ext uri="{BB962C8B-B14F-4D97-AF65-F5344CB8AC3E}">
        <p14:creationId xmlns:p14="http://schemas.microsoft.com/office/powerpoint/2010/main" val="28082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6FF9D-7608-4F50-892B-0522C909D86E}" type="datetimeFigureOut">
              <a:rPr lang="it-IT" smtClean="0"/>
              <a:t>12/10/2023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B920D-A919-4750-9756-A0A76982F3DD}" type="slidenum">
              <a:rPr lang="it-IT" smtClean="0"/>
              <a:t>‹N›</a:t>
            </a:fld>
            <a:endParaRPr lang="it-IT"/>
          </a:p>
        </p:txBody>
      </p:sp>
    </p:spTree>
    <p:extLst>
      <p:ext uri="{BB962C8B-B14F-4D97-AF65-F5344CB8AC3E}">
        <p14:creationId xmlns:p14="http://schemas.microsoft.com/office/powerpoint/2010/main" val="425787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3EB920D-A919-4750-9756-A0A76982F3DD}" type="slidenum">
              <a:rPr lang="it-IT" smtClean="0"/>
              <a:t>2</a:t>
            </a:fld>
            <a:endParaRPr lang="it-IT"/>
          </a:p>
        </p:txBody>
      </p:sp>
    </p:spTree>
    <p:extLst>
      <p:ext uri="{BB962C8B-B14F-4D97-AF65-F5344CB8AC3E}">
        <p14:creationId xmlns:p14="http://schemas.microsoft.com/office/powerpoint/2010/main" val="247273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3EB920D-A919-4750-9756-A0A76982F3DD}" type="slidenum">
              <a:rPr lang="it-IT" smtClean="0"/>
              <a:t>13</a:t>
            </a:fld>
            <a:endParaRPr lang="it-IT"/>
          </a:p>
        </p:txBody>
      </p:sp>
    </p:spTree>
    <p:extLst>
      <p:ext uri="{BB962C8B-B14F-4D97-AF65-F5344CB8AC3E}">
        <p14:creationId xmlns:p14="http://schemas.microsoft.com/office/powerpoint/2010/main" val="189185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43D7E36-2BEA-4A07-974D-569965CB36F9}" type="datetime1">
              <a:rPr lang="it-IT" smtClean="0"/>
              <a:t>12/10/2023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202613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A4EE513-BDDE-40BC-A366-516A8B6D30E8}" type="datetime1">
              <a:rPr lang="it-IT" smtClean="0"/>
              <a:t>12/10/2023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193500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FDB1F43-3037-47C6-B828-754F9FF57F9B}" type="datetime1">
              <a:rPr lang="it-IT" smtClean="0"/>
              <a:t>12/10/2023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377669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954F461-48E7-4430-8DD3-EEB13B84D598}" type="datetime1">
              <a:rPr lang="it-IT" smtClean="0"/>
              <a:t>12/10/2023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38603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03BC5F2-A008-4826-86CA-BF33926E9AC2}" type="datetime1">
              <a:rPr lang="it-IT" smtClean="0"/>
              <a:t>12/10/2023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223507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4968DBC-1653-45F1-AB57-A02B00BF8C6F}" type="datetime1">
              <a:rPr lang="it-IT" smtClean="0"/>
              <a:t>12/10/2023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127590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D6B1DA8-C2A4-46E4-8382-D0056B10C28C}" type="datetime1">
              <a:rPr lang="it-IT" smtClean="0"/>
              <a:t>12/10/2023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201134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ADA4F97-CBA0-49AD-86BD-3A564B6DB51D}" type="datetime1">
              <a:rPr lang="it-IT" smtClean="0"/>
              <a:t>12/10/2023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407646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60F2C95-D456-4848-B115-DB42826DD997}" type="datetime1">
              <a:rPr lang="it-IT" smtClean="0"/>
              <a:t>12/10/2023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67895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53B737-52D4-42DB-B5D2-FFF9E3EEB95C}" type="datetime1">
              <a:rPr lang="it-IT" smtClean="0"/>
              <a:t>12/10/2023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116491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0678661-8156-485A-B408-4887326E7A51}" type="datetime1">
              <a:rPr lang="it-IT" smtClean="0"/>
              <a:t>12/10/2023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7FD2943-8066-4050-9DCF-459AE5C17C20}" type="slidenum">
              <a:rPr lang="it-IT" smtClean="0"/>
              <a:t>‹N›</a:t>
            </a:fld>
            <a:endParaRPr lang="it-IT"/>
          </a:p>
        </p:txBody>
      </p:sp>
    </p:spTree>
    <p:extLst>
      <p:ext uri="{BB962C8B-B14F-4D97-AF65-F5344CB8AC3E}">
        <p14:creationId xmlns:p14="http://schemas.microsoft.com/office/powerpoint/2010/main" val="384819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A2B1C-FDF3-40A2-B2EC-C6507FBC9CCF}" type="datetime1">
              <a:rPr lang="it-IT" smtClean="0"/>
              <a:t>12/10/2023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D2943-8066-4050-9DCF-459AE5C17C20}" type="slidenum">
              <a:rPr lang="it-IT" smtClean="0"/>
              <a:t>‹N›</a:t>
            </a:fld>
            <a:endParaRPr lang="it-IT"/>
          </a:p>
        </p:txBody>
      </p:sp>
    </p:spTree>
    <p:extLst>
      <p:ext uri="{BB962C8B-B14F-4D97-AF65-F5344CB8AC3E}">
        <p14:creationId xmlns:p14="http://schemas.microsoft.com/office/powerpoint/2010/main" val="3439022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115616" y="5373216"/>
            <a:ext cx="6768752"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solidFill>
                  <a:schemeClr val="tx2">
                    <a:lumMod val="60000"/>
                    <a:lumOff val="40000"/>
                  </a:schemeClr>
                </a:solidFill>
              </a:rPr>
              <a:t>Portale Acquisti Gruppo CAP</a:t>
            </a:r>
          </a:p>
          <a:p>
            <a:pPr algn="ctr"/>
            <a:r>
              <a:rPr lang="it-IT" sz="3600" b="1" i="1" dirty="0">
                <a:solidFill>
                  <a:schemeClr val="tx2">
                    <a:lumMod val="60000"/>
                    <a:lumOff val="40000"/>
                  </a:schemeClr>
                </a:solidFill>
              </a:rPr>
              <a:t>Iscrizione all’Albo Fornitori</a:t>
            </a:r>
          </a:p>
        </p:txBody>
      </p:sp>
      <p:sp>
        <p:nvSpPr>
          <p:cNvPr id="8" name="Segnaposto numero diapositiva 7"/>
          <p:cNvSpPr>
            <a:spLocks noGrp="1"/>
          </p:cNvSpPr>
          <p:nvPr>
            <p:ph type="sldNum" sz="quarter" idx="12"/>
          </p:nvPr>
        </p:nvSpPr>
        <p:spPr/>
        <p:txBody>
          <a:bodyPr/>
          <a:lstStyle/>
          <a:p>
            <a:fld id="{D7FD2943-8066-4050-9DCF-459AE5C17C20}" type="slidenum">
              <a:rPr lang="it-IT" smtClean="0"/>
              <a:t>1</a:t>
            </a:fld>
            <a:endParaRPr lang="it-IT"/>
          </a:p>
        </p:txBody>
      </p:sp>
      <p:pic>
        <p:nvPicPr>
          <p:cNvPr id="3" name="Immagine 2">
            <a:extLst>
              <a:ext uri="{FF2B5EF4-FFF2-40B4-BE49-F238E27FC236}">
                <a16:creationId xmlns:a16="http://schemas.microsoft.com/office/drawing/2014/main" id="{B9E6BE3A-470F-4817-8036-01B69C26F9AE}"/>
              </a:ext>
            </a:extLst>
          </p:cNvPr>
          <p:cNvPicPr>
            <a:picLocks noChangeAspect="1"/>
          </p:cNvPicPr>
          <p:nvPr/>
        </p:nvPicPr>
        <p:blipFill rotWithShape="1">
          <a:blip r:embed="rId2"/>
          <a:srcRect l="1886" t="3869" r="2828" b="3267"/>
          <a:stretch/>
        </p:blipFill>
        <p:spPr>
          <a:xfrm>
            <a:off x="35496" y="260648"/>
            <a:ext cx="8712968" cy="5184576"/>
          </a:xfrm>
          <a:prstGeom prst="rect">
            <a:avLst/>
          </a:prstGeom>
        </p:spPr>
      </p:pic>
    </p:spTree>
    <p:extLst>
      <p:ext uri="{BB962C8B-B14F-4D97-AF65-F5344CB8AC3E}">
        <p14:creationId xmlns:p14="http://schemas.microsoft.com/office/powerpoint/2010/main" val="218490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0A55B9C-5D29-78DB-F0DE-C200D17492DE}"/>
              </a:ext>
            </a:extLst>
          </p:cNvPr>
          <p:cNvSpPr>
            <a:spLocks noGrp="1"/>
          </p:cNvSpPr>
          <p:nvPr>
            <p:ph type="sldNum" sz="quarter" idx="12"/>
          </p:nvPr>
        </p:nvSpPr>
        <p:spPr/>
        <p:txBody>
          <a:bodyPr/>
          <a:lstStyle/>
          <a:p>
            <a:fld id="{D7FD2943-8066-4050-9DCF-459AE5C17C20}" type="slidenum">
              <a:rPr lang="it-IT" smtClean="0"/>
              <a:t>10</a:t>
            </a:fld>
            <a:endParaRPr lang="it-IT"/>
          </a:p>
        </p:txBody>
      </p:sp>
      <p:sp>
        <p:nvSpPr>
          <p:cNvPr id="3" name="Titolo 1">
            <a:extLst>
              <a:ext uri="{FF2B5EF4-FFF2-40B4-BE49-F238E27FC236}">
                <a16:creationId xmlns:a16="http://schemas.microsoft.com/office/drawing/2014/main" id="{9D1D5E51-B427-83BE-90E6-036C0945EBF5}"/>
              </a:ext>
            </a:extLst>
          </p:cNvPr>
          <p:cNvSpPr txBox="1">
            <a:spLocks/>
          </p:cNvSpPr>
          <p:nvPr/>
        </p:nvSpPr>
        <p:spPr>
          <a:xfrm>
            <a:off x="107504" y="99244"/>
            <a:ext cx="4320480" cy="3600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chemeClr val="tx2">
                    <a:lumMod val="60000"/>
                    <a:lumOff val="40000"/>
                  </a:schemeClr>
                </a:solidFill>
              </a:rPr>
              <a:t>Iscrizione all’Albo Fornitori</a:t>
            </a:r>
          </a:p>
        </p:txBody>
      </p:sp>
      <p:sp>
        <p:nvSpPr>
          <p:cNvPr id="4" name="Rettangolo 2">
            <a:extLst>
              <a:ext uri="{FF2B5EF4-FFF2-40B4-BE49-F238E27FC236}">
                <a16:creationId xmlns:a16="http://schemas.microsoft.com/office/drawing/2014/main" id="{51F37F15-6E9F-5B44-B698-074CE67B1731}"/>
              </a:ext>
            </a:extLst>
          </p:cNvPr>
          <p:cNvSpPr>
            <a:spLocks noChangeArrowheads="1"/>
          </p:cNvSpPr>
          <p:nvPr>
            <p:custDataLst>
              <p:tags r:id="rId1"/>
            </p:custDataLst>
          </p:nvPr>
        </p:nvSpPr>
        <p:spPr bwMode="auto">
          <a:xfrm>
            <a:off x="107504" y="764704"/>
            <a:ext cx="87129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altLang="it-IT" sz="1600" dirty="0">
                <a:solidFill>
                  <a:srgbClr val="000000"/>
                </a:solidFill>
                <a:latin typeface="Calibri" pitchFamily="34" charset="0"/>
              </a:rPr>
              <a:t>Nel caso in cui sia necessario modificare i questionari di categoria già inviati, sarà necessario accedere in «Albo Fornitori» del menu «La mia azienda».</a:t>
            </a:r>
          </a:p>
          <a:p>
            <a:pPr algn="just" eaLnBrk="1" hangingPunct="1"/>
            <a:r>
              <a:rPr lang="it-IT" altLang="it-IT" sz="1600" dirty="0">
                <a:solidFill>
                  <a:srgbClr val="000000"/>
                </a:solidFill>
                <a:latin typeface="Calibri" pitchFamily="34" charset="0"/>
              </a:rPr>
              <a:t>Accedendo alla categoria di interesse sarà possibile aggiornare i questionari in autonomia cliccando sull’icona della matita in alto a destra e salvare, come da slide successiva.</a:t>
            </a:r>
          </a:p>
        </p:txBody>
      </p:sp>
      <p:pic>
        <p:nvPicPr>
          <p:cNvPr id="6" name="Immagine 5">
            <a:extLst>
              <a:ext uri="{FF2B5EF4-FFF2-40B4-BE49-F238E27FC236}">
                <a16:creationId xmlns:a16="http://schemas.microsoft.com/office/drawing/2014/main" id="{F0C5123E-90DF-4BA9-2EC5-A8B7C4E6C6C9}"/>
              </a:ext>
            </a:extLst>
          </p:cNvPr>
          <p:cNvPicPr>
            <a:picLocks noChangeAspect="1"/>
          </p:cNvPicPr>
          <p:nvPr/>
        </p:nvPicPr>
        <p:blipFill>
          <a:blip r:embed="rId3"/>
          <a:stretch>
            <a:fillRect/>
          </a:stretch>
        </p:blipFill>
        <p:spPr>
          <a:xfrm>
            <a:off x="323528" y="2636912"/>
            <a:ext cx="7782879" cy="2792655"/>
          </a:xfrm>
          <a:prstGeom prst="rect">
            <a:avLst/>
          </a:prstGeom>
          <a:effectLst/>
        </p:spPr>
      </p:pic>
    </p:spTree>
    <p:extLst>
      <p:ext uri="{BB962C8B-B14F-4D97-AF65-F5344CB8AC3E}">
        <p14:creationId xmlns:p14="http://schemas.microsoft.com/office/powerpoint/2010/main" val="158930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5C0BAF0-4F95-10B1-7554-C5B92BAD21FD}"/>
              </a:ext>
            </a:extLst>
          </p:cNvPr>
          <p:cNvSpPr>
            <a:spLocks noGrp="1"/>
          </p:cNvSpPr>
          <p:nvPr>
            <p:ph type="sldNum" sz="quarter" idx="12"/>
          </p:nvPr>
        </p:nvSpPr>
        <p:spPr/>
        <p:txBody>
          <a:bodyPr/>
          <a:lstStyle/>
          <a:p>
            <a:fld id="{D7FD2943-8066-4050-9DCF-459AE5C17C20}" type="slidenum">
              <a:rPr lang="it-IT" smtClean="0"/>
              <a:t>11</a:t>
            </a:fld>
            <a:endParaRPr lang="it-IT"/>
          </a:p>
        </p:txBody>
      </p:sp>
      <p:pic>
        <p:nvPicPr>
          <p:cNvPr id="4" name="Immagine 3">
            <a:extLst>
              <a:ext uri="{FF2B5EF4-FFF2-40B4-BE49-F238E27FC236}">
                <a16:creationId xmlns:a16="http://schemas.microsoft.com/office/drawing/2014/main" id="{680F56AB-06AB-C835-517C-E01AD9AB9142}"/>
              </a:ext>
            </a:extLst>
          </p:cNvPr>
          <p:cNvPicPr>
            <a:picLocks noChangeAspect="1"/>
          </p:cNvPicPr>
          <p:nvPr/>
        </p:nvPicPr>
        <p:blipFill>
          <a:blip r:embed="rId2"/>
          <a:stretch>
            <a:fillRect/>
          </a:stretch>
        </p:blipFill>
        <p:spPr>
          <a:xfrm>
            <a:off x="530914" y="716330"/>
            <a:ext cx="8155886" cy="2712670"/>
          </a:xfrm>
          <a:prstGeom prst="rect">
            <a:avLst/>
          </a:prstGeom>
        </p:spPr>
      </p:pic>
      <p:sp>
        <p:nvSpPr>
          <p:cNvPr id="7" name="Titolo 1">
            <a:extLst>
              <a:ext uri="{FF2B5EF4-FFF2-40B4-BE49-F238E27FC236}">
                <a16:creationId xmlns:a16="http://schemas.microsoft.com/office/drawing/2014/main" id="{B8C7C512-75D1-D6C6-B648-FB1A3AB942E3}"/>
              </a:ext>
            </a:extLst>
          </p:cNvPr>
          <p:cNvSpPr txBox="1">
            <a:spLocks/>
          </p:cNvSpPr>
          <p:nvPr/>
        </p:nvSpPr>
        <p:spPr>
          <a:xfrm>
            <a:off x="107504" y="99244"/>
            <a:ext cx="4320480" cy="3600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chemeClr val="tx2">
                    <a:lumMod val="60000"/>
                    <a:lumOff val="40000"/>
                  </a:schemeClr>
                </a:solidFill>
              </a:rPr>
              <a:t>Iscrizione all’Albo Fornitori</a:t>
            </a:r>
          </a:p>
        </p:txBody>
      </p:sp>
      <p:sp>
        <p:nvSpPr>
          <p:cNvPr id="10" name="Rettangolo 9">
            <a:extLst>
              <a:ext uri="{FF2B5EF4-FFF2-40B4-BE49-F238E27FC236}">
                <a16:creationId xmlns:a16="http://schemas.microsoft.com/office/drawing/2014/main" id="{42E74B0D-1BBC-3E8F-7A79-93E7263FE3B7}"/>
              </a:ext>
            </a:extLst>
          </p:cNvPr>
          <p:cNvSpPr/>
          <p:nvPr/>
        </p:nvSpPr>
        <p:spPr>
          <a:xfrm>
            <a:off x="8028384" y="980728"/>
            <a:ext cx="360040" cy="2880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umetto 2 15">
            <a:extLst>
              <a:ext uri="{FF2B5EF4-FFF2-40B4-BE49-F238E27FC236}">
                <a16:creationId xmlns:a16="http://schemas.microsoft.com/office/drawing/2014/main" id="{622E1DF4-434E-DF96-2442-E448CF708D7D}"/>
              </a:ext>
            </a:extLst>
          </p:cNvPr>
          <p:cNvSpPr/>
          <p:nvPr/>
        </p:nvSpPr>
        <p:spPr>
          <a:xfrm>
            <a:off x="5652120" y="1268759"/>
            <a:ext cx="2241738" cy="720081"/>
          </a:xfrm>
          <a:prstGeom prst="wedgeRoundRectCallout">
            <a:avLst>
              <a:gd name="adj1" fmla="val 56336"/>
              <a:gd name="adj2" fmla="val -40860"/>
              <a:gd name="adj3" fmla="val 16667"/>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400" dirty="0">
                <a:solidFill>
                  <a:schemeClr val="tx1"/>
                </a:solidFill>
                <a:latin typeface="Calibri" panose="020F0502020204030204" pitchFamily="34" charset="0"/>
                <a:cs typeface="Calibri" pitchFamily="34" charset="0"/>
              </a:rPr>
              <a:t>Cliccare qui per modificare il questionario</a:t>
            </a:r>
            <a:endParaRPr lang="it-IT" sz="1400" dirty="0">
              <a:solidFill>
                <a:srgbClr val="000000"/>
              </a:solidFill>
              <a:latin typeface="Calibri" pitchFamily="34" charset="0"/>
            </a:endParaRPr>
          </a:p>
        </p:txBody>
      </p:sp>
      <p:pic>
        <p:nvPicPr>
          <p:cNvPr id="13" name="Immagine 12">
            <a:extLst>
              <a:ext uri="{FF2B5EF4-FFF2-40B4-BE49-F238E27FC236}">
                <a16:creationId xmlns:a16="http://schemas.microsoft.com/office/drawing/2014/main" id="{4E98FE04-CDB8-9AD0-FEAB-BC9E2D073D6D}"/>
              </a:ext>
            </a:extLst>
          </p:cNvPr>
          <p:cNvPicPr>
            <a:picLocks noChangeAspect="1"/>
          </p:cNvPicPr>
          <p:nvPr/>
        </p:nvPicPr>
        <p:blipFill>
          <a:blip r:embed="rId3"/>
          <a:stretch>
            <a:fillRect/>
          </a:stretch>
        </p:blipFill>
        <p:spPr>
          <a:xfrm>
            <a:off x="530914" y="3693398"/>
            <a:ext cx="7941182" cy="2885296"/>
          </a:xfrm>
          <a:prstGeom prst="rect">
            <a:avLst/>
          </a:prstGeom>
        </p:spPr>
      </p:pic>
      <p:sp>
        <p:nvSpPr>
          <p:cNvPr id="14" name="Rettangolo 13">
            <a:extLst>
              <a:ext uri="{FF2B5EF4-FFF2-40B4-BE49-F238E27FC236}">
                <a16:creationId xmlns:a16="http://schemas.microsoft.com/office/drawing/2014/main" id="{F5FE0033-DC8F-6AF5-419C-4EF31A3DBCE6}"/>
              </a:ext>
            </a:extLst>
          </p:cNvPr>
          <p:cNvSpPr/>
          <p:nvPr/>
        </p:nvSpPr>
        <p:spPr>
          <a:xfrm>
            <a:off x="7893858" y="3931712"/>
            <a:ext cx="578238" cy="264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umetto 2 15">
            <a:extLst>
              <a:ext uri="{FF2B5EF4-FFF2-40B4-BE49-F238E27FC236}">
                <a16:creationId xmlns:a16="http://schemas.microsoft.com/office/drawing/2014/main" id="{5A8970B7-2C13-5B33-46B3-C4ABF0A10E39}"/>
              </a:ext>
            </a:extLst>
          </p:cNvPr>
          <p:cNvSpPr/>
          <p:nvPr/>
        </p:nvSpPr>
        <p:spPr>
          <a:xfrm>
            <a:off x="5442848" y="4149080"/>
            <a:ext cx="2241738" cy="720081"/>
          </a:xfrm>
          <a:prstGeom prst="wedgeRoundRectCallout">
            <a:avLst>
              <a:gd name="adj1" fmla="val 56336"/>
              <a:gd name="adj2" fmla="val -40860"/>
              <a:gd name="adj3" fmla="val 16667"/>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400" dirty="0">
                <a:solidFill>
                  <a:schemeClr val="tx1"/>
                </a:solidFill>
                <a:latin typeface="Calibri" panose="020F0502020204030204" pitchFamily="34" charset="0"/>
                <a:cs typeface="Calibri" pitchFamily="34" charset="0"/>
              </a:rPr>
              <a:t>Cliccare su &lt;&lt;Salva&gt;&gt;</a:t>
            </a:r>
            <a:endParaRPr lang="it-IT" sz="1400" dirty="0">
              <a:solidFill>
                <a:srgbClr val="000000"/>
              </a:solidFill>
              <a:latin typeface="Calibri" pitchFamily="34" charset="0"/>
            </a:endParaRPr>
          </a:p>
        </p:txBody>
      </p:sp>
    </p:spTree>
    <p:extLst>
      <p:ext uri="{BB962C8B-B14F-4D97-AF65-F5344CB8AC3E}">
        <p14:creationId xmlns:p14="http://schemas.microsoft.com/office/powerpoint/2010/main" val="89907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6198F68-6E87-4AA9-AAAD-08956AC68BDE}"/>
              </a:ext>
            </a:extLst>
          </p:cNvPr>
          <p:cNvSpPr>
            <a:spLocks noGrp="1"/>
          </p:cNvSpPr>
          <p:nvPr>
            <p:ph type="sldNum" sz="quarter" idx="12"/>
          </p:nvPr>
        </p:nvSpPr>
        <p:spPr/>
        <p:txBody>
          <a:bodyPr/>
          <a:lstStyle/>
          <a:p>
            <a:fld id="{D7FD2943-8066-4050-9DCF-459AE5C17C20}" type="slidenum">
              <a:rPr lang="it-IT" smtClean="0"/>
              <a:t>12</a:t>
            </a:fld>
            <a:endParaRPr lang="it-IT"/>
          </a:p>
        </p:txBody>
      </p:sp>
      <p:sp>
        <p:nvSpPr>
          <p:cNvPr id="5" name="Titolo 1">
            <a:extLst>
              <a:ext uri="{FF2B5EF4-FFF2-40B4-BE49-F238E27FC236}">
                <a16:creationId xmlns:a16="http://schemas.microsoft.com/office/drawing/2014/main" id="{DE10353B-8D16-4A28-B574-ED6596D46C2C}"/>
              </a:ext>
            </a:extLst>
          </p:cNvPr>
          <p:cNvSpPr>
            <a:spLocks noGrp="1"/>
          </p:cNvSpPr>
          <p:nvPr>
            <p:ph type="title"/>
          </p:nvPr>
        </p:nvSpPr>
        <p:spPr>
          <a:xfrm>
            <a:off x="107504" y="99244"/>
            <a:ext cx="4320480" cy="360040"/>
          </a:xfrm>
        </p:spPr>
        <p:txBody>
          <a:bodyPr>
            <a:noAutofit/>
          </a:bodyPr>
          <a:lstStyle/>
          <a:p>
            <a:pPr algn="l"/>
            <a:r>
              <a:rPr lang="it-IT" sz="2000" b="1" dirty="0">
                <a:solidFill>
                  <a:schemeClr val="tx2">
                    <a:lumMod val="60000"/>
                    <a:lumOff val="40000"/>
                  </a:schemeClr>
                </a:solidFill>
              </a:rPr>
              <a:t>Iscrizione all’Albo Fornitori</a:t>
            </a:r>
          </a:p>
        </p:txBody>
      </p:sp>
      <p:sp>
        <p:nvSpPr>
          <p:cNvPr id="6" name="Rettangolo 2">
            <a:extLst>
              <a:ext uri="{FF2B5EF4-FFF2-40B4-BE49-F238E27FC236}">
                <a16:creationId xmlns:a16="http://schemas.microsoft.com/office/drawing/2014/main" id="{76674928-2AB4-455F-A529-CD1F949B655B}"/>
              </a:ext>
            </a:extLst>
          </p:cNvPr>
          <p:cNvSpPr>
            <a:spLocks noChangeArrowheads="1"/>
          </p:cNvSpPr>
          <p:nvPr>
            <p:custDataLst>
              <p:tags r:id="rId1"/>
            </p:custDataLst>
          </p:nvPr>
        </p:nvSpPr>
        <p:spPr bwMode="auto">
          <a:xfrm>
            <a:off x="107504" y="496991"/>
            <a:ext cx="871296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altLang="it-IT" sz="1600" dirty="0">
                <a:solidFill>
                  <a:srgbClr val="000000"/>
                </a:solidFill>
                <a:latin typeface="Calibri" pitchFamily="34" charset="0"/>
              </a:rPr>
              <a:t>Per visualizzare il punteggio di </a:t>
            </a:r>
            <a:r>
              <a:rPr lang="it-IT" altLang="it-IT" sz="1600" dirty="0" err="1">
                <a:solidFill>
                  <a:srgbClr val="000000"/>
                </a:solidFill>
                <a:latin typeface="Calibri" pitchFamily="34" charset="0"/>
              </a:rPr>
              <a:t>vendor</a:t>
            </a:r>
            <a:r>
              <a:rPr lang="it-IT" altLang="it-IT" sz="1600" dirty="0">
                <a:solidFill>
                  <a:srgbClr val="000000"/>
                </a:solidFill>
                <a:latin typeface="Calibri" pitchFamily="34" charset="0"/>
              </a:rPr>
              <a:t> rating attribuito da Gruppo CAP sulla base delle dichiarazioni presentate in fase di iscrizione all’albo fornitori o relativi all’esito dell’esecuzione di contratti di forniture/servizi/lavori di Gruppo CAP, sarà possibile accedere alla sezione «Scorecard» del menu «La mia azienda».</a:t>
            </a:r>
          </a:p>
          <a:p>
            <a:pPr marL="285750" indent="-285750" algn="just" eaLnBrk="1" hangingPunct="1">
              <a:buFont typeface="Arial" panose="020B0604020202020204" pitchFamily="34" charset="0"/>
              <a:buChar char="•"/>
            </a:pPr>
            <a:r>
              <a:rPr lang="it-IT" altLang="it-IT" sz="1600" dirty="0">
                <a:solidFill>
                  <a:srgbClr val="000000"/>
                </a:solidFill>
                <a:latin typeface="Calibri" pitchFamily="34" charset="0"/>
              </a:rPr>
              <a:t>Nel </a:t>
            </a:r>
            <a:r>
              <a:rPr lang="it-IT" altLang="it-IT" sz="1600" dirty="0" err="1">
                <a:solidFill>
                  <a:srgbClr val="000000"/>
                </a:solidFill>
                <a:latin typeface="Calibri" pitchFamily="34" charset="0"/>
              </a:rPr>
              <a:t>tab</a:t>
            </a:r>
            <a:r>
              <a:rPr lang="it-IT" altLang="it-IT" sz="1600" dirty="0">
                <a:solidFill>
                  <a:srgbClr val="000000"/>
                </a:solidFill>
                <a:latin typeface="Calibri" pitchFamily="34" charset="0"/>
              </a:rPr>
              <a:t> «Scorecard Azienda» saranno disponibili le scorecard azienda del fornitore sulla base delle categorie merceologiche per le quali è stato qualificato all’albo. Le categorie merceologiche sono suddivise in due macro classi di valutazione «Forniture/Servizi/Lavori/</a:t>
            </a:r>
            <a:r>
              <a:rPr lang="it-IT" altLang="it-IT" sz="1600" dirty="0" err="1">
                <a:solidFill>
                  <a:srgbClr val="000000"/>
                </a:solidFill>
                <a:latin typeface="Calibri" pitchFamily="34" charset="0"/>
              </a:rPr>
              <a:t>Energia&amp;Gas</a:t>
            </a:r>
            <a:r>
              <a:rPr lang="it-IT" altLang="it-IT" sz="1600" dirty="0">
                <a:solidFill>
                  <a:srgbClr val="000000"/>
                </a:solidFill>
                <a:latin typeface="Calibri" pitchFamily="34" charset="0"/>
              </a:rPr>
              <a:t>» e «Professionisti».</a:t>
            </a:r>
          </a:p>
          <a:p>
            <a:pPr marL="285750" indent="-285750" algn="just" eaLnBrk="1" hangingPunct="1">
              <a:buFont typeface="Arial" panose="020B0604020202020204" pitchFamily="34" charset="0"/>
              <a:buChar char="•"/>
            </a:pPr>
            <a:r>
              <a:rPr lang="it-IT" altLang="it-IT" sz="1600" dirty="0">
                <a:solidFill>
                  <a:srgbClr val="000000"/>
                </a:solidFill>
                <a:latin typeface="Calibri" pitchFamily="34" charset="0"/>
              </a:rPr>
              <a:t>Nel </a:t>
            </a:r>
            <a:r>
              <a:rPr lang="it-IT" altLang="it-IT" sz="1600" dirty="0" err="1">
                <a:solidFill>
                  <a:srgbClr val="000000"/>
                </a:solidFill>
                <a:latin typeface="Calibri" pitchFamily="34" charset="0"/>
              </a:rPr>
              <a:t>tab</a:t>
            </a:r>
            <a:r>
              <a:rPr lang="it-IT" altLang="it-IT" sz="1600" dirty="0">
                <a:solidFill>
                  <a:srgbClr val="000000"/>
                </a:solidFill>
                <a:latin typeface="Calibri" pitchFamily="34" charset="0"/>
              </a:rPr>
              <a:t> «Scorecard Contratto» saranno disponibili le valutazioni effettuate da Gruppo CAP sui contratti già conclusi con il singolo fornitore.</a:t>
            </a:r>
          </a:p>
          <a:p>
            <a:pPr algn="just" eaLnBrk="1" hangingPunct="1"/>
            <a:endParaRPr lang="it-IT" altLang="it-IT" sz="1600" dirty="0">
              <a:solidFill>
                <a:srgbClr val="000000"/>
              </a:solidFill>
              <a:latin typeface="Calibri" pitchFamily="34" charset="0"/>
            </a:endParaRPr>
          </a:p>
        </p:txBody>
      </p:sp>
      <p:pic>
        <p:nvPicPr>
          <p:cNvPr id="7" name="Immagine 6">
            <a:extLst>
              <a:ext uri="{FF2B5EF4-FFF2-40B4-BE49-F238E27FC236}">
                <a16:creationId xmlns:a16="http://schemas.microsoft.com/office/drawing/2014/main" id="{24144F43-60CF-4F64-9DFC-32126E53C172}"/>
              </a:ext>
            </a:extLst>
          </p:cNvPr>
          <p:cNvPicPr>
            <a:picLocks noChangeAspect="1"/>
          </p:cNvPicPr>
          <p:nvPr/>
        </p:nvPicPr>
        <p:blipFill rotWithShape="1">
          <a:blip r:embed="rId3"/>
          <a:srcRect l="4325" t="23400" r="1177" b="43000"/>
          <a:stretch/>
        </p:blipFill>
        <p:spPr>
          <a:xfrm>
            <a:off x="179512" y="3285182"/>
            <a:ext cx="8640960" cy="1728192"/>
          </a:xfrm>
          <a:prstGeom prst="rect">
            <a:avLst/>
          </a:prstGeom>
        </p:spPr>
      </p:pic>
      <p:sp>
        <p:nvSpPr>
          <p:cNvPr id="8" name="Rettangolo 7">
            <a:extLst>
              <a:ext uri="{FF2B5EF4-FFF2-40B4-BE49-F238E27FC236}">
                <a16:creationId xmlns:a16="http://schemas.microsoft.com/office/drawing/2014/main" id="{E5004E3C-5222-4B63-BC61-0DE46B69299F}"/>
              </a:ext>
            </a:extLst>
          </p:cNvPr>
          <p:cNvSpPr/>
          <p:nvPr/>
        </p:nvSpPr>
        <p:spPr>
          <a:xfrm>
            <a:off x="179512" y="3319482"/>
            <a:ext cx="792088" cy="215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6240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96481C33-224B-4917-A76D-1AC8950F2A1C}"/>
              </a:ext>
            </a:extLst>
          </p:cNvPr>
          <p:cNvPicPr>
            <a:picLocks noChangeAspect="1"/>
          </p:cNvPicPr>
          <p:nvPr/>
        </p:nvPicPr>
        <p:blipFill rotWithShape="1">
          <a:blip r:embed="rId3"/>
          <a:srcRect l="2778" t="17743" r="3750" b="26796"/>
          <a:stretch/>
        </p:blipFill>
        <p:spPr>
          <a:xfrm>
            <a:off x="139718" y="1880828"/>
            <a:ext cx="8547082" cy="3096344"/>
          </a:xfrm>
          <a:prstGeom prst="rect">
            <a:avLst/>
          </a:prstGeom>
        </p:spPr>
      </p:pic>
      <p:sp>
        <p:nvSpPr>
          <p:cNvPr id="2" name="Titolo 1"/>
          <p:cNvSpPr>
            <a:spLocks noGrp="1"/>
          </p:cNvSpPr>
          <p:nvPr>
            <p:ph type="title"/>
          </p:nvPr>
        </p:nvSpPr>
        <p:spPr>
          <a:xfrm>
            <a:off x="107504" y="44624"/>
            <a:ext cx="7704856" cy="360040"/>
          </a:xfrm>
        </p:spPr>
        <p:txBody>
          <a:bodyPr>
            <a:noAutofit/>
          </a:bodyPr>
          <a:lstStyle/>
          <a:p>
            <a:pPr algn="just"/>
            <a:r>
              <a:rPr lang="it-IT" sz="2000" b="1" dirty="0">
                <a:solidFill>
                  <a:schemeClr val="tx2">
                    <a:lumMod val="60000"/>
                    <a:lumOff val="40000"/>
                  </a:schemeClr>
                </a:solidFill>
                <a:latin typeface="Calibri" pitchFamily="34" charset="0"/>
                <a:cs typeface="Calibri" pitchFamily="34" charset="0"/>
              </a:rPr>
              <a:t>Contatti</a:t>
            </a:r>
          </a:p>
        </p:txBody>
      </p:sp>
      <p:sp>
        <p:nvSpPr>
          <p:cNvPr id="4" name="Segnaposto numero diapositiva 3"/>
          <p:cNvSpPr>
            <a:spLocks noGrp="1"/>
          </p:cNvSpPr>
          <p:nvPr>
            <p:ph type="sldNum" sz="quarter" idx="12"/>
          </p:nvPr>
        </p:nvSpPr>
        <p:spPr/>
        <p:txBody>
          <a:bodyPr/>
          <a:lstStyle/>
          <a:p>
            <a:fld id="{D7FD2943-8066-4050-9DCF-459AE5C17C20}" type="slidenum">
              <a:rPr lang="it-IT" smtClean="0"/>
              <a:t>13</a:t>
            </a:fld>
            <a:endParaRPr lang="it-IT"/>
          </a:p>
        </p:txBody>
      </p:sp>
      <p:sp>
        <p:nvSpPr>
          <p:cNvPr id="6" name="CasellaDiTesto 5"/>
          <p:cNvSpPr txBox="1"/>
          <p:nvPr/>
        </p:nvSpPr>
        <p:spPr>
          <a:xfrm>
            <a:off x="114312" y="620688"/>
            <a:ext cx="8887594" cy="1323439"/>
          </a:xfrm>
          <a:prstGeom prst="rect">
            <a:avLst/>
          </a:prstGeom>
          <a:noFill/>
        </p:spPr>
        <p:txBody>
          <a:bodyPr wrap="square" rtlCol="0">
            <a:spAutoFit/>
          </a:bodyPr>
          <a:lstStyle/>
          <a:p>
            <a:pPr algn="just"/>
            <a:r>
              <a:rPr lang="it-IT" sz="1600" dirty="0">
                <a:solidFill>
                  <a:srgbClr val="000000"/>
                </a:solidFill>
                <a:latin typeface="Calibri" pitchFamily="34" charset="0"/>
              </a:rPr>
              <a:t>Per ulteriori informazioni ed assistenza all’abilitazione alla Piattaforma rivolgersi al Servizio Assistenza</a:t>
            </a:r>
          </a:p>
          <a:p>
            <a:pPr algn="just"/>
            <a:r>
              <a:rPr lang="it-IT" sz="1600" dirty="0">
                <a:solidFill>
                  <a:srgbClr val="000000"/>
                </a:solidFill>
                <a:latin typeface="Calibri" pitchFamily="34" charset="0"/>
              </a:rPr>
              <a:t>(attivo dal Lunedì al Venerdì dalle ore 09:00 alle ore 18:00)</a:t>
            </a:r>
          </a:p>
          <a:p>
            <a:pPr algn="just"/>
            <a:endParaRPr lang="it-IT" sz="1600" dirty="0">
              <a:solidFill>
                <a:srgbClr val="000000"/>
              </a:solidFill>
              <a:latin typeface="Calibri" pitchFamily="34" charset="0"/>
            </a:endParaRPr>
          </a:p>
          <a:p>
            <a:pPr algn="just"/>
            <a:r>
              <a:rPr lang="it-IT" sz="1600" dirty="0">
                <a:solidFill>
                  <a:srgbClr val="000000"/>
                </a:solidFill>
                <a:latin typeface="Calibri" pitchFamily="34" charset="0"/>
              </a:rPr>
              <a:t>Telefono: 02 266002616</a:t>
            </a:r>
          </a:p>
          <a:p>
            <a:pPr algn="just"/>
            <a:r>
              <a:rPr lang="it-IT" sz="1600" dirty="0">
                <a:solidFill>
                  <a:srgbClr val="000000"/>
                </a:solidFill>
                <a:latin typeface="Calibri" pitchFamily="34" charset="0"/>
              </a:rPr>
              <a:t>Web Form: «Richiedi assistenza online»</a:t>
            </a:r>
          </a:p>
        </p:txBody>
      </p:sp>
      <p:sp>
        <p:nvSpPr>
          <p:cNvPr id="7" name="Rettangolo 6">
            <a:extLst>
              <a:ext uri="{FF2B5EF4-FFF2-40B4-BE49-F238E27FC236}">
                <a16:creationId xmlns:a16="http://schemas.microsoft.com/office/drawing/2014/main" id="{14B9A67A-DB81-4B20-86C3-D471A9F1ED44}"/>
              </a:ext>
            </a:extLst>
          </p:cNvPr>
          <p:cNvSpPr/>
          <p:nvPr/>
        </p:nvSpPr>
        <p:spPr>
          <a:xfrm>
            <a:off x="2987824" y="3501008"/>
            <a:ext cx="1512168"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56677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3890"/>
            <a:ext cx="1118352" cy="432048"/>
          </a:xfrm>
        </p:spPr>
        <p:txBody>
          <a:bodyPr>
            <a:noAutofit/>
          </a:bodyPr>
          <a:lstStyle/>
          <a:p>
            <a:pPr algn="l"/>
            <a:r>
              <a:rPr lang="it-IT" sz="2000" b="1" dirty="0">
                <a:solidFill>
                  <a:schemeClr val="tx2">
                    <a:lumMod val="60000"/>
                    <a:lumOff val="40000"/>
                  </a:schemeClr>
                </a:solidFill>
              </a:rPr>
              <a:t>Indice</a:t>
            </a:r>
          </a:p>
        </p:txBody>
      </p:sp>
      <p:sp>
        <p:nvSpPr>
          <p:cNvPr id="4" name="Segnaposto numero diapositiva 3"/>
          <p:cNvSpPr>
            <a:spLocks noGrp="1"/>
          </p:cNvSpPr>
          <p:nvPr>
            <p:ph type="sldNum" sz="quarter" idx="12"/>
          </p:nvPr>
        </p:nvSpPr>
        <p:spPr/>
        <p:txBody>
          <a:bodyPr/>
          <a:lstStyle/>
          <a:p>
            <a:fld id="{D7FD2943-8066-4050-9DCF-459AE5C17C20}" type="slidenum">
              <a:rPr lang="it-IT" smtClean="0"/>
              <a:t>2</a:t>
            </a:fld>
            <a:endParaRPr lang="it-IT"/>
          </a:p>
        </p:txBody>
      </p:sp>
      <p:sp>
        <p:nvSpPr>
          <p:cNvPr id="34" name="Line 45"/>
          <p:cNvSpPr>
            <a:spLocks noChangeShapeType="1"/>
          </p:cNvSpPr>
          <p:nvPr/>
        </p:nvSpPr>
        <p:spPr bwMode="auto">
          <a:xfrm>
            <a:off x="1232661" y="1707571"/>
            <a:ext cx="3717861" cy="2376"/>
          </a:xfrm>
          <a:prstGeom prst="line">
            <a:avLst/>
          </a:prstGeom>
          <a:solidFill>
            <a:schemeClr val="bg1">
              <a:lumMod val="85000"/>
            </a:schemeClr>
          </a:solidFill>
          <a:ln w="6350" algn="ctr">
            <a:noFill/>
            <a:miter lim="800000"/>
            <a:headEnd/>
            <a:tailEnd/>
          </a:ln>
        </p:spPr>
        <p:txBody>
          <a:bodyPr wrap="none" anchor="ctr"/>
          <a:lstStyle/>
          <a:p>
            <a:pPr algn="ctr"/>
            <a:endParaRPr lang="it-IT" sz="1400"/>
          </a:p>
        </p:txBody>
      </p:sp>
      <p:sp>
        <p:nvSpPr>
          <p:cNvPr id="35" name="Rectangle 46"/>
          <p:cNvSpPr>
            <a:spLocks noChangeArrowheads="1"/>
          </p:cNvSpPr>
          <p:nvPr/>
        </p:nvSpPr>
        <p:spPr bwMode="auto">
          <a:xfrm>
            <a:off x="1569316" y="1563812"/>
            <a:ext cx="5737738" cy="289893"/>
          </a:xfrm>
          <a:prstGeom prst="rect">
            <a:avLst/>
          </a:prstGeom>
          <a:solidFill>
            <a:schemeClr val="bg1">
              <a:lumMod val="85000"/>
            </a:schemeClr>
          </a:solidFill>
          <a:ln w="6350" algn="ctr">
            <a:noFill/>
            <a:miter lim="800000"/>
            <a:headEnd/>
            <a:tailEnd/>
          </a:ln>
        </p:spPr>
        <p:txBody>
          <a:bodyPr wrap="none" anchor="ctr"/>
          <a:lstStyle/>
          <a:p>
            <a:pPr algn="ctr"/>
            <a:endParaRPr lang="it-IT" sz="1400"/>
          </a:p>
        </p:txBody>
      </p:sp>
      <p:sp>
        <p:nvSpPr>
          <p:cNvPr id="36" name="Text Box 47"/>
          <p:cNvSpPr txBox="1">
            <a:spLocks noChangeArrowheads="1"/>
          </p:cNvSpPr>
          <p:nvPr/>
        </p:nvSpPr>
        <p:spPr bwMode="auto">
          <a:xfrm>
            <a:off x="1569316" y="1617278"/>
            <a:ext cx="5497927" cy="182965"/>
          </a:xfrm>
          <a:prstGeom prst="rect">
            <a:avLst/>
          </a:prstGeom>
          <a:solidFill>
            <a:schemeClr val="bg1">
              <a:lumMod val="85000"/>
            </a:schemeClr>
          </a:solidFill>
          <a:ln w="6350" algn="ctr">
            <a:noFill/>
            <a:miter lim="800000"/>
            <a:headEnd/>
            <a:tailEnd/>
          </a:ln>
        </p:spPr>
        <p:txBody>
          <a:bodyPr wrap="none" anchor="ctr"/>
          <a:lstStyle>
            <a:defPPr>
              <a:defRPr lang="it-IT"/>
            </a:defPPr>
            <a:lvl1pPr algn="ctr">
              <a:defRPr sz="1400"/>
            </a:lvl1pPr>
          </a:lstStyle>
          <a:p>
            <a:pPr algn="just"/>
            <a:r>
              <a:rPr lang="it-IT" dirty="0"/>
              <a:t>Iscrizione all’Albo Fornitori</a:t>
            </a:r>
          </a:p>
        </p:txBody>
      </p:sp>
      <p:sp>
        <p:nvSpPr>
          <p:cNvPr id="37" name="Rectangle 48"/>
          <p:cNvSpPr>
            <a:spLocks noChangeArrowheads="1"/>
          </p:cNvSpPr>
          <p:nvPr/>
        </p:nvSpPr>
        <p:spPr bwMode="auto">
          <a:xfrm>
            <a:off x="1026163" y="1563812"/>
            <a:ext cx="368567" cy="289893"/>
          </a:xfrm>
          <a:prstGeom prst="rect">
            <a:avLst/>
          </a:prstGeom>
          <a:solidFill>
            <a:schemeClr val="bg1">
              <a:lumMod val="85000"/>
            </a:schemeClr>
          </a:solidFill>
          <a:ln w="6350" algn="ctr">
            <a:noFill/>
            <a:miter lim="800000"/>
            <a:headEnd/>
            <a:tailEnd/>
          </a:ln>
        </p:spPr>
        <p:txBody>
          <a:bodyPr wrap="none" anchor="ctr"/>
          <a:lstStyle/>
          <a:p>
            <a:pPr algn="ctr"/>
            <a:r>
              <a:rPr lang="it-IT" sz="1400" dirty="0"/>
              <a:t>I</a:t>
            </a:r>
          </a:p>
        </p:txBody>
      </p:sp>
      <p:sp>
        <p:nvSpPr>
          <p:cNvPr id="11" name="Rectangle 44"/>
          <p:cNvSpPr>
            <a:spLocks noChangeArrowheads="1"/>
          </p:cNvSpPr>
          <p:nvPr/>
        </p:nvSpPr>
        <p:spPr bwMode="auto">
          <a:xfrm>
            <a:off x="7429166" y="1566774"/>
            <a:ext cx="363472" cy="289893"/>
          </a:xfrm>
          <a:prstGeom prst="rect">
            <a:avLst/>
          </a:prstGeom>
          <a:solidFill>
            <a:schemeClr val="bg1">
              <a:lumMod val="85000"/>
            </a:schemeClr>
          </a:solidFill>
          <a:ln w="6350" algn="ctr">
            <a:noFill/>
            <a:miter lim="800000"/>
            <a:headEnd/>
            <a:tailEnd/>
          </a:ln>
        </p:spPr>
        <p:txBody>
          <a:bodyPr wrap="none" anchor="ctr"/>
          <a:lstStyle/>
          <a:p>
            <a:pPr algn="ctr"/>
            <a:r>
              <a:rPr lang="it-IT" sz="1400" dirty="0"/>
              <a:t>3</a:t>
            </a:r>
          </a:p>
        </p:txBody>
      </p:sp>
      <p:sp>
        <p:nvSpPr>
          <p:cNvPr id="57" name="Rectangle 44"/>
          <p:cNvSpPr>
            <a:spLocks noChangeArrowheads="1"/>
          </p:cNvSpPr>
          <p:nvPr/>
        </p:nvSpPr>
        <p:spPr bwMode="auto">
          <a:xfrm>
            <a:off x="1026163" y="1965152"/>
            <a:ext cx="379737" cy="305031"/>
          </a:xfrm>
          <a:prstGeom prst="rect">
            <a:avLst/>
          </a:prstGeom>
          <a:solidFill>
            <a:schemeClr val="bg1">
              <a:lumMod val="85000"/>
            </a:schemeClr>
          </a:solidFill>
          <a:ln w="6350" algn="ctr">
            <a:noFill/>
            <a:miter lim="800000"/>
            <a:headEnd/>
            <a:tailEnd/>
          </a:ln>
        </p:spPr>
        <p:txBody>
          <a:bodyPr wrap="none" anchor="ctr"/>
          <a:lstStyle/>
          <a:p>
            <a:pPr algn="ctr"/>
            <a:r>
              <a:rPr lang="it-IT" sz="1400" dirty="0"/>
              <a:t>II</a:t>
            </a:r>
          </a:p>
        </p:txBody>
      </p:sp>
      <p:sp>
        <p:nvSpPr>
          <p:cNvPr id="58" name="Rectangle 42"/>
          <p:cNvSpPr>
            <a:spLocks noChangeArrowheads="1"/>
          </p:cNvSpPr>
          <p:nvPr/>
        </p:nvSpPr>
        <p:spPr bwMode="auto">
          <a:xfrm>
            <a:off x="1569316" y="1980290"/>
            <a:ext cx="5737742" cy="289893"/>
          </a:xfrm>
          <a:prstGeom prst="rect">
            <a:avLst/>
          </a:prstGeom>
          <a:solidFill>
            <a:schemeClr val="bg1">
              <a:lumMod val="85000"/>
            </a:schemeClr>
          </a:solidFill>
          <a:ln w="6350" algn="ctr">
            <a:noFill/>
            <a:miter lim="800000"/>
            <a:headEnd/>
            <a:tailEnd/>
          </a:ln>
        </p:spPr>
        <p:txBody>
          <a:bodyPr wrap="none" anchor="ctr"/>
          <a:lstStyle/>
          <a:p>
            <a:pPr algn="just"/>
            <a:r>
              <a:rPr lang="it-IT" sz="1400" dirty="0"/>
              <a:t>Visualizzazione </a:t>
            </a:r>
            <a:r>
              <a:rPr lang="it-IT" sz="1400" dirty="0" err="1"/>
              <a:t>Vendor</a:t>
            </a:r>
            <a:r>
              <a:rPr lang="it-IT" sz="1400" dirty="0"/>
              <a:t> Rating</a:t>
            </a:r>
          </a:p>
        </p:txBody>
      </p:sp>
      <p:sp>
        <p:nvSpPr>
          <p:cNvPr id="59" name="Rectangle 44"/>
          <p:cNvSpPr>
            <a:spLocks noChangeArrowheads="1"/>
          </p:cNvSpPr>
          <p:nvPr/>
        </p:nvSpPr>
        <p:spPr bwMode="auto">
          <a:xfrm>
            <a:off x="7429166" y="1980290"/>
            <a:ext cx="363472" cy="289893"/>
          </a:xfrm>
          <a:prstGeom prst="rect">
            <a:avLst/>
          </a:prstGeom>
          <a:solidFill>
            <a:schemeClr val="bg1">
              <a:lumMod val="85000"/>
            </a:schemeClr>
          </a:solidFill>
          <a:ln w="6350" algn="ctr">
            <a:noFill/>
            <a:miter lim="800000"/>
            <a:headEnd/>
            <a:tailEnd/>
          </a:ln>
        </p:spPr>
        <p:txBody>
          <a:bodyPr wrap="none" anchor="ctr"/>
          <a:lstStyle/>
          <a:p>
            <a:pPr algn="ctr"/>
            <a:r>
              <a:rPr lang="it-IT" sz="1400" dirty="0"/>
              <a:t>12</a:t>
            </a:r>
          </a:p>
        </p:txBody>
      </p:sp>
      <p:sp>
        <p:nvSpPr>
          <p:cNvPr id="12" name="Rectangle 44">
            <a:extLst>
              <a:ext uri="{FF2B5EF4-FFF2-40B4-BE49-F238E27FC236}">
                <a16:creationId xmlns:a16="http://schemas.microsoft.com/office/drawing/2014/main" id="{BF3BD36F-5231-4D58-8658-584502509632}"/>
              </a:ext>
            </a:extLst>
          </p:cNvPr>
          <p:cNvSpPr>
            <a:spLocks noChangeArrowheads="1"/>
          </p:cNvSpPr>
          <p:nvPr/>
        </p:nvSpPr>
        <p:spPr bwMode="auto">
          <a:xfrm>
            <a:off x="1026163" y="2366492"/>
            <a:ext cx="379737" cy="305031"/>
          </a:xfrm>
          <a:prstGeom prst="rect">
            <a:avLst/>
          </a:prstGeom>
          <a:solidFill>
            <a:schemeClr val="bg1">
              <a:lumMod val="85000"/>
            </a:schemeClr>
          </a:solidFill>
          <a:ln w="6350" algn="ctr">
            <a:noFill/>
            <a:miter lim="800000"/>
            <a:headEnd/>
            <a:tailEnd/>
          </a:ln>
        </p:spPr>
        <p:txBody>
          <a:bodyPr wrap="none" anchor="ctr"/>
          <a:lstStyle/>
          <a:p>
            <a:pPr algn="ctr"/>
            <a:r>
              <a:rPr lang="it-IT" sz="1400" dirty="0"/>
              <a:t>III</a:t>
            </a:r>
          </a:p>
        </p:txBody>
      </p:sp>
      <p:sp>
        <p:nvSpPr>
          <p:cNvPr id="13" name="Rectangle 42">
            <a:extLst>
              <a:ext uri="{FF2B5EF4-FFF2-40B4-BE49-F238E27FC236}">
                <a16:creationId xmlns:a16="http://schemas.microsoft.com/office/drawing/2014/main" id="{817C431B-899F-4A8E-B740-77DD53D7D85F}"/>
              </a:ext>
            </a:extLst>
          </p:cNvPr>
          <p:cNvSpPr>
            <a:spLocks noChangeArrowheads="1"/>
          </p:cNvSpPr>
          <p:nvPr/>
        </p:nvSpPr>
        <p:spPr bwMode="auto">
          <a:xfrm>
            <a:off x="1569316" y="2381630"/>
            <a:ext cx="5737742" cy="289893"/>
          </a:xfrm>
          <a:prstGeom prst="rect">
            <a:avLst/>
          </a:prstGeom>
          <a:solidFill>
            <a:schemeClr val="bg1">
              <a:lumMod val="85000"/>
            </a:schemeClr>
          </a:solidFill>
          <a:ln w="6350" algn="ctr">
            <a:noFill/>
            <a:miter lim="800000"/>
            <a:headEnd/>
            <a:tailEnd/>
          </a:ln>
        </p:spPr>
        <p:txBody>
          <a:bodyPr wrap="none" anchor="ctr"/>
          <a:lstStyle/>
          <a:p>
            <a:pPr algn="just"/>
            <a:r>
              <a:rPr lang="it-IT" sz="1400" dirty="0"/>
              <a:t>Contatti</a:t>
            </a:r>
          </a:p>
        </p:txBody>
      </p:sp>
      <p:sp>
        <p:nvSpPr>
          <p:cNvPr id="14" name="Rectangle 44">
            <a:extLst>
              <a:ext uri="{FF2B5EF4-FFF2-40B4-BE49-F238E27FC236}">
                <a16:creationId xmlns:a16="http://schemas.microsoft.com/office/drawing/2014/main" id="{840B7445-5810-49B4-867F-126FF18DEF9B}"/>
              </a:ext>
            </a:extLst>
          </p:cNvPr>
          <p:cNvSpPr>
            <a:spLocks noChangeArrowheads="1"/>
          </p:cNvSpPr>
          <p:nvPr/>
        </p:nvSpPr>
        <p:spPr bwMode="auto">
          <a:xfrm>
            <a:off x="7429166" y="2381630"/>
            <a:ext cx="363472" cy="289893"/>
          </a:xfrm>
          <a:prstGeom prst="rect">
            <a:avLst/>
          </a:prstGeom>
          <a:solidFill>
            <a:schemeClr val="bg1">
              <a:lumMod val="85000"/>
            </a:schemeClr>
          </a:solidFill>
          <a:ln w="6350" algn="ctr">
            <a:noFill/>
            <a:miter lim="800000"/>
            <a:headEnd/>
            <a:tailEnd/>
          </a:ln>
        </p:spPr>
        <p:txBody>
          <a:bodyPr wrap="none" anchor="ctr"/>
          <a:lstStyle/>
          <a:p>
            <a:pPr algn="ctr"/>
            <a:r>
              <a:rPr lang="it-IT" sz="1400" dirty="0"/>
              <a:t>13</a:t>
            </a:r>
          </a:p>
        </p:txBody>
      </p:sp>
    </p:spTree>
    <p:extLst>
      <p:ext uri="{BB962C8B-B14F-4D97-AF65-F5344CB8AC3E}">
        <p14:creationId xmlns:p14="http://schemas.microsoft.com/office/powerpoint/2010/main" val="284382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26AB2BA8-7A38-4384-8448-30A5BF70D1FD}"/>
              </a:ext>
            </a:extLst>
          </p:cNvPr>
          <p:cNvPicPr>
            <a:picLocks noChangeAspect="1"/>
          </p:cNvPicPr>
          <p:nvPr/>
        </p:nvPicPr>
        <p:blipFill>
          <a:blip r:embed="rId3"/>
          <a:stretch>
            <a:fillRect/>
          </a:stretch>
        </p:blipFill>
        <p:spPr>
          <a:xfrm>
            <a:off x="16157" y="1999776"/>
            <a:ext cx="9144000" cy="2858448"/>
          </a:xfrm>
          <a:prstGeom prst="rect">
            <a:avLst/>
          </a:prstGeom>
        </p:spPr>
      </p:pic>
      <p:sp>
        <p:nvSpPr>
          <p:cNvPr id="2" name="Titolo 1"/>
          <p:cNvSpPr>
            <a:spLocks noGrp="1"/>
          </p:cNvSpPr>
          <p:nvPr>
            <p:ph type="title"/>
          </p:nvPr>
        </p:nvSpPr>
        <p:spPr>
          <a:xfrm>
            <a:off x="107504" y="-27384"/>
            <a:ext cx="4320480" cy="360040"/>
          </a:xfrm>
        </p:spPr>
        <p:txBody>
          <a:bodyPr>
            <a:noAutofit/>
          </a:bodyPr>
          <a:lstStyle/>
          <a:p>
            <a:pPr algn="l"/>
            <a:r>
              <a:rPr lang="it-IT" sz="2000" b="1" dirty="0">
                <a:solidFill>
                  <a:schemeClr val="tx2">
                    <a:lumMod val="60000"/>
                    <a:lumOff val="40000"/>
                  </a:schemeClr>
                </a:solidFill>
              </a:rPr>
              <a:t>Iscrizione all’Albo Fornitori</a:t>
            </a:r>
          </a:p>
        </p:txBody>
      </p:sp>
      <p:sp>
        <p:nvSpPr>
          <p:cNvPr id="4" name="Segnaposto numero diapositiva 3"/>
          <p:cNvSpPr>
            <a:spLocks noGrp="1"/>
          </p:cNvSpPr>
          <p:nvPr>
            <p:ph type="sldNum" sz="quarter" idx="12"/>
          </p:nvPr>
        </p:nvSpPr>
        <p:spPr/>
        <p:txBody>
          <a:bodyPr/>
          <a:lstStyle/>
          <a:p>
            <a:fld id="{D7FD2943-8066-4050-9DCF-459AE5C17C20}" type="slidenum">
              <a:rPr lang="it-IT" smtClean="0"/>
              <a:t>3</a:t>
            </a:fld>
            <a:endParaRPr lang="it-IT"/>
          </a:p>
        </p:txBody>
      </p:sp>
      <p:sp>
        <p:nvSpPr>
          <p:cNvPr id="11" name="Rettangolo 2"/>
          <p:cNvSpPr>
            <a:spLocks noChangeArrowheads="1"/>
          </p:cNvSpPr>
          <p:nvPr>
            <p:custDataLst>
              <p:tags r:id="rId1"/>
            </p:custDataLst>
          </p:nvPr>
        </p:nvSpPr>
        <p:spPr bwMode="auto">
          <a:xfrm>
            <a:off x="107504" y="332656"/>
            <a:ext cx="87129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altLang="it-IT" sz="1600" dirty="0">
                <a:solidFill>
                  <a:srgbClr val="000000"/>
                </a:solidFill>
                <a:latin typeface="Calibri" pitchFamily="34" charset="0"/>
              </a:rPr>
              <a:t>Per iscriversi all’Albo Fornitori di Gruppo CAP è necessario accedere all’area riservata inserendo username e password ottenuti con la registrazione.</a:t>
            </a:r>
            <a:endParaRPr lang="it-IT" altLang="it-IT" sz="1600" dirty="0">
              <a:latin typeface="Calibri" pitchFamily="34" charset="0"/>
            </a:endParaRPr>
          </a:p>
        </p:txBody>
      </p:sp>
      <p:sp>
        <p:nvSpPr>
          <p:cNvPr id="16" name="Fumetto 2 15"/>
          <p:cNvSpPr/>
          <p:nvPr/>
        </p:nvSpPr>
        <p:spPr>
          <a:xfrm>
            <a:off x="1131773" y="3676717"/>
            <a:ext cx="3960439" cy="1008112"/>
          </a:xfrm>
          <a:prstGeom prst="wedgeRoundRectCallout">
            <a:avLst>
              <a:gd name="adj1" fmla="val -51727"/>
              <a:gd name="adj2" fmla="val -71718"/>
              <a:gd name="adj3" fmla="val 16667"/>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400" dirty="0">
                <a:solidFill>
                  <a:schemeClr val="tx1"/>
                </a:solidFill>
                <a:latin typeface="Calibri" panose="020F0502020204030204" pitchFamily="34" charset="0"/>
                <a:cs typeface="Calibri" pitchFamily="34" charset="0"/>
              </a:rPr>
              <a:t>Nel caso in cui non il fornitore non sia ancora registrato al portale acquisti di Gruppo CAP, cliccando </a:t>
            </a:r>
            <a:r>
              <a:rPr lang="it-IT" sz="1400" dirty="0">
                <a:solidFill>
                  <a:schemeClr val="tx1"/>
                </a:solidFill>
                <a:latin typeface="Calibri" panose="020F0502020204030204" pitchFamily="34" charset="0"/>
              </a:rPr>
              <a:t>“Registrati” </a:t>
            </a:r>
            <a:r>
              <a:rPr lang="it-IT" sz="1400" dirty="0">
                <a:solidFill>
                  <a:srgbClr val="000000"/>
                </a:solidFill>
                <a:latin typeface="Calibri" pitchFamily="34" charset="0"/>
              </a:rPr>
              <a:t>sarà possibile procedere con la creazione della propria utenza sul portale</a:t>
            </a:r>
          </a:p>
        </p:txBody>
      </p:sp>
      <p:sp>
        <p:nvSpPr>
          <p:cNvPr id="19" name="Rettangolo 18"/>
          <p:cNvSpPr/>
          <p:nvPr/>
        </p:nvSpPr>
        <p:spPr>
          <a:xfrm>
            <a:off x="158345" y="3445911"/>
            <a:ext cx="792088" cy="212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0076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9B7AED5-8E1C-441B-B4BC-27FE0E1007CD}"/>
              </a:ext>
            </a:extLst>
          </p:cNvPr>
          <p:cNvSpPr>
            <a:spLocks noGrp="1"/>
          </p:cNvSpPr>
          <p:nvPr>
            <p:ph type="sldNum" sz="quarter" idx="12"/>
          </p:nvPr>
        </p:nvSpPr>
        <p:spPr/>
        <p:txBody>
          <a:bodyPr/>
          <a:lstStyle/>
          <a:p>
            <a:fld id="{D7FD2943-8066-4050-9DCF-459AE5C17C20}" type="slidenum">
              <a:rPr lang="it-IT" smtClean="0"/>
              <a:t>4</a:t>
            </a:fld>
            <a:endParaRPr lang="it-IT"/>
          </a:p>
        </p:txBody>
      </p:sp>
      <p:sp>
        <p:nvSpPr>
          <p:cNvPr id="5" name="Titolo 1">
            <a:extLst>
              <a:ext uri="{FF2B5EF4-FFF2-40B4-BE49-F238E27FC236}">
                <a16:creationId xmlns:a16="http://schemas.microsoft.com/office/drawing/2014/main" id="{0F74F37D-E4C7-4844-895B-6BABB4941B31}"/>
              </a:ext>
            </a:extLst>
          </p:cNvPr>
          <p:cNvSpPr>
            <a:spLocks noGrp="1"/>
          </p:cNvSpPr>
          <p:nvPr>
            <p:ph type="title"/>
          </p:nvPr>
        </p:nvSpPr>
        <p:spPr>
          <a:xfrm>
            <a:off x="107504" y="136951"/>
            <a:ext cx="4320480" cy="360040"/>
          </a:xfrm>
        </p:spPr>
        <p:txBody>
          <a:bodyPr>
            <a:noAutofit/>
          </a:bodyPr>
          <a:lstStyle/>
          <a:p>
            <a:pPr algn="l"/>
            <a:r>
              <a:rPr lang="it-IT" sz="2000" b="1" dirty="0">
                <a:solidFill>
                  <a:schemeClr val="tx2">
                    <a:lumMod val="60000"/>
                    <a:lumOff val="40000"/>
                  </a:schemeClr>
                </a:solidFill>
              </a:rPr>
              <a:t>Iscrizione all’Albo Fornitori</a:t>
            </a:r>
          </a:p>
        </p:txBody>
      </p:sp>
      <p:sp>
        <p:nvSpPr>
          <p:cNvPr id="6" name="Rettangolo 2">
            <a:extLst>
              <a:ext uri="{FF2B5EF4-FFF2-40B4-BE49-F238E27FC236}">
                <a16:creationId xmlns:a16="http://schemas.microsoft.com/office/drawing/2014/main" id="{D0A31CF3-B1E1-459F-A525-5F0A506AAAAC}"/>
              </a:ext>
            </a:extLst>
          </p:cNvPr>
          <p:cNvSpPr>
            <a:spLocks noChangeArrowheads="1"/>
          </p:cNvSpPr>
          <p:nvPr>
            <p:custDataLst>
              <p:tags r:id="rId1"/>
            </p:custDataLst>
          </p:nvPr>
        </p:nvSpPr>
        <p:spPr bwMode="auto">
          <a:xfrm>
            <a:off x="107504" y="496991"/>
            <a:ext cx="87129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altLang="it-IT" sz="1600" dirty="0">
                <a:solidFill>
                  <a:srgbClr val="000000"/>
                </a:solidFill>
                <a:latin typeface="Calibri" pitchFamily="34" charset="0"/>
              </a:rPr>
              <a:t>Dopo aver effettuato l’accesso, selezionando «Albo Fornitori» dal menu «La mia azienda» è possibile accedere alla selezione delle categorie merceologiche per le quali si intende richiedere la qualificazione all’Albo.</a:t>
            </a:r>
            <a:endParaRPr lang="it-IT" altLang="it-IT" sz="1600" dirty="0">
              <a:latin typeface="Calibri" pitchFamily="34" charset="0"/>
            </a:endParaRPr>
          </a:p>
        </p:txBody>
      </p:sp>
      <p:pic>
        <p:nvPicPr>
          <p:cNvPr id="7" name="Immagine 6">
            <a:extLst>
              <a:ext uri="{FF2B5EF4-FFF2-40B4-BE49-F238E27FC236}">
                <a16:creationId xmlns:a16="http://schemas.microsoft.com/office/drawing/2014/main" id="{3F5BB02F-CF96-49D1-AC3A-32C962B0BA4C}"/>
              </a:ext>
            </a:extLst>
          </p:cNvPr>
          <p:cNvPicPr>
            <a:picLocks noChangeAspect="1"/>
          </p:cNvPicPr>
          <p:nvPr/>
        </p:nvPicPr>
        <p:blipFill rotWithShape="1">
          <a:blip r:embed="rId3"/>
          <a:srcRect l="1059" t="13830" r="1293" b="17570"/>
          <a:stretch/>
        </p:blipFill>
        <p:spPr>
          <a:xfrm>
            <a:off x="107504" y="1988839"/>
            <a:ext cx="8928992" cy="3528393"/>
          </a:xfrm>
          <a:prstGeom prst="rect">
            <a:avLst/>
          </a:prstGeom>
        </p:spPr>
      </p:pic>
      <p:sp>
        <p:nvSpPr>
          <p:cNvPr id="8" name="Rettangolo 7">
            <a:extLst>
              <a:ext uri="{FF2B5EF4-FFF2-40B4-BE49-F238E27FC236}">
                <a16:creationId xmlns:a16="http://schemas.microsoft.com/office/drawing/2014/main" id="{1EDB2F2B-169F-44EE-BDDE-99686CC03206}"/>
              </a:ext>
            </a:extLst>
          </p:cNvPr>
          <p:cNvSpPr/>
          <p:nvPr/>
        </p:nvSpPr>
        <p:spPr>
          <a:xfrm>
            <a:off x="6084168" y="3140968"/>
            <a:ext cx="1440160"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596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F8A04B5-0FB2-427E-BC3F-7AB93D96FCCC}"/>
              </a:ext>
            </a:extLst>
          </p:cNvPr>
          <p:cNvSpPr>
            <a:spLocks noGrp="1"/>
          </p:cNvSpPr>
          <p:nvPr>
            <p:ph type="sldNum" sz="quarter" idx="12"/>
          </p:nvPr>
        </p:nvSpPr>
        <p:spPr/>
        <p:txBody>
          <a:bodyPr/>
          <a:lstStyle/>
          <a:p>
            <a:fld id="{D7FD2943-8066-4050-9DCF-459AE5C17C20}" type="slidenum">
              <a:rPr lang="it-IT" smtClean="0"/>
              <a:t>5</a:t>
            </a:fld>
            <a:endParaRPr lang="it-IT"/>
          </a:p>
        </p:txBody>
      </p:sp>
      <p:sp>
        <p:nvSpPr>
          <p:cNvPr id="5" name="Titolo 1">
            <a:extLst>
              <a:ext uri="{FF2B5EF4-FFF2-40B4-BE49-F238E27FC236}">
                <a16:creationId xmlns:a16="http://schemas.microsoft.com/office/drawing/2014/main" id="{244473D5-EB84-4FBE-8E45-3FDA6246CDC1}"/>
              </a:ext>
            </a:extLst>
          </p:cNvPr>
          <p:cNvSpPr>
            <a:spLocks noGrp="1"/>
          </p:cNvSpPr>
          <p:nvPr>
            <p:ph type="title"/>
          </p:nvPr>
        </p:nvSpPr>
        <p:spPr>
          <a:xfrm>
            <a:off x="107504" y="136951"/>
            <a:ext cx="4320480" cy="360040"/>
          </a:xfrm>
        </p:spPr>
        <p:txBody>
          <a:bodyPr>
            <a:noAutofit/>
          </a:bodyPr>
          <a:lstStyle/>
          <a:p>
            <a:pPr algn="l"/>
            <a:r>
              <a:rPr lang="it-IT" sz="2000" b="1" dirty="0">
                <a:solidFill>
                  <a:schemeClr val="tx2">
                    <a:lumMod val="60000"/>
                    <a:lumOff val="40000"/>
                  </a:schemeClr>
                </a:solidFill>
              </a:rPr>
              <a:t>Iscrizione all’Albo Fornitori</a:t>
            </a:r>
          </a:p>
        </p:txBody>
      </p:sp>
      <p:sp>
        <p:nvSpPr>
          <p:cNvPr id="6" name="Rettangolo 2">
            <a:extLst>
              <a:ext uri="{FF2B5EF4-FFF2-40B4-BE49-F238E27FC236}">
                <a16:creationId xmlns:a16="http://schemas.microsoft.com/office/drawing/2014/main" id="{D1862247-891C-40C5-8DE7-1F6DE16C3E4D}"/>
              </a:ext>
            </a:extLst>
          </p:cNvPr>
          <p:cNvSpPr>
            <a:spLocks noChangeArrowheads="1"/>
          </p:cNvSpPr>
          <p:nvPr>
            <p:custDataLst>
              <p:tags r:id="rId1"/>
            </p:custDataLst>
          </p:nvPr>
        </p:nvSpPr>
        <p:spPr bwMode="auto">
          <a:xfrm>
            <a:off x="107504" y="496991"/>
            <a:ext cx="87129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altLang="it-IT" sz="1600" dirty="0">
                <a:solidFill>
                  <a:srgbClr val="000000"/>
                </a:solidFill>
                <a:latin typeface="Calibri" pitchFamily="34" charset="0"/>
              </a:rPr>
              <a:t>Nella pagina «Albo Fornitori» è possibile visualizzare il dettaglio delle categoria già selezionate e , per aggiungere nuove categorie è necessario selezionare «Aggiungi Categoria».</a:t>
            </a:r>
            <a:endParaRPr lang="it-IT" altLang="it-IT" sz="1600" dirty="0">
              <a:latin typeface="Calibri" pitchFamily="34" charset="0"/>
            </a:endParaRPr>
          </a:p>
        </p:txBody>
      </p:sp>
      <p:pic>
        <p:nvPicPr>
          <p:cNvPr id="7" name="Immagine 6">
            <a:extLst>
              <a:ext uri="{FF2B5EF4-FFF2-40B4-BE49-F238E27FC236}">
                <a16:creationId xmlns:a16="http://schemas.microsoft.com/office/drawing/2014/main" id="{136F5D9B-73AA-4D00-AD32-E3EF65CEAB26}"/>
              </a:ext>
            </a:extLst>
          </p:cNvPr>
          <p:cNvPicPr>
            <a:picLocks noChangeAspect="1"/>
          </p:cNvPicPr>
          <p:nvPr/>
        </p:nvPicPr>
        <p:blipFill rotWithShape="1">
          <a:blip r:embed="rId3"/>
          <a:srcRect l="4326" t="12600" r="1962" b="11801"/>
          <a:stretch/>
        </p:blipFill>
        <p:spPr>
          <a:xfrm>
            <a:off x="251520" y="2132856"/>
            <a:ext cx="8568952" cy="3888432"/>
          </a:xfrm>
          <a:prstGeom prst="rect">
            <a:avLst/>
          </a:prstGeom>
        </p:spPr>
      </p:pic>
      <p:sp>
        <p:nvSpPr>
          <p:cNvPr id="8" name="Fumetto 2 15">
            <a:extLst>
              <a:ext uri="{FF2B5EF4-FFF2-40B4-BE49-F238E27FC236}">
                <a16:creationId xmlns:a16="http://schemas.microsoft.com/office/drawing/2014/main" id="{F32F0CE8-7171-43FA-BCEB-99006E24B895}"/>
              </a:ext>
            </a:extLst>
          </p:cNvPr>
          <p:cNvSpPr/>
          <p:nvPr/>
        </p:nvSpPr>
        <p:spPr>
          <a:xfrm>
            <a:off x="2627784" y="5085184"/>
            <a:ext cx="3456383" cy="792088"/>
          </a:xfrm>
          <a:prstGeom prst="wedgeRoundRectCallout">
            <a:avLst>
              <a:gd name="adj1" fmla="val 56336"/>
              <a:gd name="adj2" fmla="val -40860"/>
              <a:gd name="adj3" fmla="val 16667"/>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1400" dirty="0">
                <a:solidFill>
                  <a:schemeClr val="tx1"/>
                </a:solidFill>
                <a:latin typeface="Calibri" panose="020F0502020204030204" pitchFamily="34" charset="0"/>
                <a:cs typeface="Calibri" pitchFamily="34" charset="0"/>
              </a:rPr>
              <a:t>Per ogni categoria selezionata, se visibile al Fornitore, sarà disponibile lo stato di valutazione attribuito da Gruppo CAP</a:t>
            </a:r>
            <a:endParaRPr lang="it-IT" sz="1400" dirty="0">
              <a:solidFill>
                <a:srgbClr val="000000"/>
              </a:solidFill>
              <a:latin typeface="Calibri" pitchFamily="34" charset="0"/>
            </a:endParaRPr>
          </a:p>
        </p:txBody>
      </p:sp>
    </p:spTree>
    <p:extLst>
      <p:ext uri="{BB962C8B-B14F-4D97-AF65-F5344CB8AC3E}">
        <p14:creationId xmlns:p14="http://schemas.microsoft.com/office/powerpoint/2010/main" val="282567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88E082D-BF04-4533-BBA5-D6406807362E}"/>
              </a:ext>
            </a:extLst>
          </p:cNvPr>
          <p:cNvSpPr>
            <a:spLocks noGrp="1"/>
          </p:cNvSpPr>
          <p:nvPr>
            <p:ph type="sldNum" sz="quarter" idx="12"/>
          </p:nvPr>
        </p:nvSpPr>
        <p:spPr/>
        <p:txBody>
          <a:bodyPr/>
          <a:lstStyle/>
          <a:p>
            <a:fld id="{D7FD2943-8066-4050-9DCF-459AE5C17C20}" type="slidenum">
              <a:rPr lang="it-IT" smtClean="0"/>
              <a:t>6</a:t>
            </a:fld>
            <a:endParaRPr lang="it-IT"/>
          </a:p>
        </p:txBody>
      </p:sp>
      <p:sp>
        <p:nvSpPr>
          <p:cNvPr id="5" name="Titolo 1">
            <a:extLst>
              <a:ext uri="{FF2B5EF4-FFF2-40B4-BE49-F238E27FC236}">
                <a16:creationId xmlns:a16="http://schemas.microsoft.com/office/drawing/2014/main" id="{8772C653-6283-44BE-BB97-98B3B7F81E23}"/>
              </a:ext>
            </a:extLst>
          </p:cNvPr>
          <p:cNvSpPr>
            <a:spLocks noGrp="1"/>
          </p:cNvSpPr>
          <p:nvPr>
            <p:ph type="title"/>
          </p:nvPr>
        </p:nvSpPr>
        <p:spPr>
          <a:xfrm>
            <a:off x="107504" y="136951"/>
            <a:ext cx="4320480" cy="360040"/>
          </a:xfrm>
        </p:spPr>
        <p:txBody>
          <a:bodyPr>
            <a:noAutofit/>
          </a:bodyPr>
          <a:lstStyle/>
          <a:p>
            <a:pPr algn="l"/>
            <a:r>
              <a:rPr lang="it-IT" sz="2000" b="1" dirty="0">
                <a:solidFill>
                  <a:schemeClr val="tx2">
                    <a:lumMod val="60000"/>
                    <a:lumOff val="40000"/>
                  </a:schemeClr>
                </a:solidFill>
              </a:rPr>
              <a:t>Iscrizione all’Albo Fornitori</a:t>
            </a:r>
          </a:p>
        </p:txBody>
      </p:sp>
      <p:sp>
        <p:nvSpPr>
          <p:cNvPr id="6" name="Rettangolo 2">
            <a:extLst>
              <a:ext uri="{FF2B5EF4-FFF2-40B4-BE49-F238E27FC236}">
                <a16:creationId xmlns:a16="http://schemas.microsoft.com/office/drawing/2014/main" id="{08BAA7A7-173D-4E04-9774-082CD5418331}"/>
              </a:ext>
            </a:extLst>
          </p:cNvPr>
          <p:cNvSpPr>
            <a:spLocks noChangeArrowheads="1"/>
          </p:cNvSpPr>
          <p:nvPr>
            <p:custDataLst>
              <p:tags r:id="rId1"/>
            </p:custDataLst>
          </p:nvPr>
        </p:nvSpPr>
        <p:spPr bwMode="auto">
          <a:xfrm>
            <a:off x="107504" y="496991"/>
            <a:ext cx="87129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altLang="it-IT" sz="1600" dirty="0">
                <a:solidFill>
                  <a:srgbClr val="000000"/>
                </a:solidFill>
                <a:latin typeface="Calibri" pitchFamily="34" charset="0"/>
              </a:rPr>
              <a:t>È possibile ricercare le categorie di proprio interesse espandendo l’albero merceologico o ricercando per codice o denominazione della categoria nel campo «Ricerca o Naviga l’Albero».</a:t>
            </a:r>
          </a:p>
          <a:p>
            <a:pPr algn="just" eaLnBrk="1" hangingPunct="1"/>
            <a:r>
              <a:rPr lang="it-IT" altLang="it-IT" sz="1600" dirty="0">
                <a:solidFill>
                  <a:srgbClr val="000000"/>
                </a:solidFill>
                <a:latin typeface="Calibri" pitchFamily="34" charset="0"/>
              </a:rPr>
              <a:t>Dopo aver selezionato le categoria di interesse, cliccare su «Conferma Selezione Corrente»</a:t>
            </a:r>
            <a:endParaRPr lang="it-IT" altLang="it-IT" sz="1600" dirty="0">
              <a:latin typeface="Calibri" pitchFamily="34" charset="0"/>
            </a:endParaRPr>
          </a:p>
        </p:txBody>
      </p:sp>
      <p:pic>
        <p:nvPicPr>
          <p:cNvPr id="7" name="Immagine 6">
            <a:extLst>
              <a:ext uri="{FF2B5EF4-FFF2-40B4-BE49-F238E27FC236}">
                <a16:creationId xmlns:a16="http://schemas.microsoft.com/office/drawing/2014/main" id="{99A6405F-CB35-41F0-B61D-355B618182D7}"/>
              </a:ext>
            </a:extLst>
          </p:cNvPr>
          <p:cNvPicPr>
            <a:picLocks noChangeAspect="1"/>
          </p:cNvPicPr>
          <p:nvPr/>
        </p:nvPicPr>
        <p:blipFill rotWithShape="1">
          <a:blip r:embed="rId3"/>
          <a:srcRect l="1963" t="13687" r="2750" b="11369"/>
          <a:stretch/>
        </p:blipFill>
        <p:spPr>
          <a:xfrm>
            <a:off x="179512" y="1916832"/>
            <a:ext cx="8712968" cy="3854743"/>
          </a:xfrm>
          <a:prstGeom prst="rect">
            <a:avLst/>
          </a:prstGeom>
        </p:spPr>
      </p:pic>
    </p:spTree>
    <p:extLst>
      <p:ext uri="{BB962C8B-B14F-4D97-AF65-F5344CB8AC3E}">
        <p14:creationId xmlns:p14="http://schemas.microsoft.com/office/powerpoint/2010/main" val="31529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B360283-D7DF-4C2D-8CE2-372FFE55A036}"/>
              </a:ext>
            </a:extLst>
          </p:cNvPr>
          <p:cNvSpPr>
            <a:spLocks noGrp="1"/>
          </p:cNvSpPr>
          <p:nvPr>
            <p:ph type="sldNum" sz="quarter" idx="12"/>
          </p:nvPr>
        </p:nvSpPr>
        <p:spPr/>
        <p:txBody>
          <a:bodyPr/>
          <a:lstStyle/>
          <a:p>
            <a:fld id="{D7FD2943-8066-4050-9DCF-459AE5C17C20}" type="slidenum">
              <a:rPr lang="it-IT" smtClean="0"/>
              <a:t>7</a:t>
            </a:fld>
            <a:endParaRPr lang="it-IT"/>
          </a:p>
        </p:txBody>
      </p:sp>
      <p:pic>
        <p:nvPicPr>
          <p:cNvPr id="5" name="Immagine 4">
            <a:extLst>
              <a:ext uri="{FF2B5EF4-FFF2-40B4-BE49-F238E27FC236}">
                <a16:creationId xmlns:a16="http://schemas.microsoft.com/office/drawing/2014/main" id="{16444FA8-4DF2-47C8-A091-A2D79C00A0E9}"/>
              </a:ext>
            </a:extLst>
          </p:cNvPr>
          <p:cNvPicPr>
            <a:picLocks noChangeAspect="1"/>
          </p:cNvPicPr>
          <p:nvPr/>
        </p:nvPicPr>
        <p:blipFill rotWithShape="1">
          <a:blip r:embed="rId3"/>
          <a:srcRect l="1963" t="24801" r="1963" b="6600"/>
          <a:stretch/>
        </p:blipFill>
        <p:spPr>
          <a:xfrm>
            <a:off x="179512" y="2132856"/>
            <a:ext cx="8784976" cy="3528392"/>
          </a:xfrm>
          <a:prstGeom prst="rect">
            <a:avLst/>
          </a:prstGeom>
        </p:spPr>
      </p:pic>
      <p:sp>
        <p:nvSpPr>
          <p:cNvPr id="6" name="Titolo 1">
            <a:extLst>
              <a:ext uri="{FF2B5EF4-FFF2-40B4-BE49-F238E27FC236}">
                <a16:creationId xmlns:a16="http://schemas.microsoft.com/office/drawing/2014/main" id="{B4F748DB-D744-4A48-8CA9-7D9BE0555B6B}"/>
              </a:ext>
            </a:extLst>
          </p:cNvPr>
          <p:cNvSpPr>
            <a:spLocks noGrp="1"/>
          </p:cNvSpPr>
          <p:nvPr>
            <p:ph type="title"/>
          </p:nvPr>
        </p:nvSpPr>
        <p:spPr>
          <a:xfrm>
            <a:off x="107504" y="136951"/>
            <a:ext cx="4320480" cy="360040"/>
          </a:xfrm>
        </p:spPr>
        <p:txBody>
          <a:bodyPr>
            <a:noAutofit/>
          </a:bodyPr>
          <a:lstStyle/>
          <a:p>
            <a:pPr algn="l"/>
            <a:r>
              <a:rPr lang="it-IT" sz="2000" b="1" dirty="0">
                <a:solidFill>
                  <a:schemeClr val="tx2">
                    <a:lumMod val="60000"/>
                    <a:lumOff val="40000"/>
                  </a:schemeClr>
                </a:solidFill>
              </a:rPr>
              <a:t>Iscrizione all’Albo Fornitori</a:t>
            </a:r>
          </a:p>
        </p:txBody>
      </p:sp>
      <p:sp>
        <p:nvSpPr>
          <p:cNvPr id="7" name="Rettangolo 2">
            <a:extLst>
              <a:ext uri="{FF2B5EF4-FFF2-40B4-BE49-F238E27FC236}">
                <a16:creationId xmlns:a16="http://schemas.microsoft.com/office/drawing/2014/main" id="{C7D94D1E-A9FD-4E4E-BCA7-D79E915314A7}"/>
              </a:ext>
            </a:extLst>
          </p:cNvPr>
          <p:cNvSpPr>
            <a:spLocks noChangeArrowheads="1"/>
          </p:cNvSpPr>
          <p:nvPr>
            <p:custDataLst>
              <p:tags r:id="rId1"/>
            </p:custDataLst>
          </p:nvPr>
        </p:nvSpPr>
        <p:spPr bwMode="auto">
          <a:xfrm>
            <a:off x="107504" y="496991"/>
            <a:ext cx="87129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altLang="it-IT" sz="1600" dirty="0">
                <a:solidFill>
                  <a:srgbClr val="000000"/>
                </a:solidFill>
                <a:latin typeface="Calibri" pitchFamily="34" charset="0"/>
              </a:rPr>
              <a:t>Il sistema genererà in automatico un questionario, associato alla/alle categoria/categorie selezionate, che dovrà essere compilato dal fornitore.</a:t>
            </a:r>
          </a:p>
          <a:p>
            <a:pPr algn="just" eaLnBrk="1" hangingPunct="1"/>
            <a:r>
              <a:rPr lang="it-IT" altLang="it-IT" sz="1600" dirty="0">
                <a:solidFill>
                  <a:srgbClr val="000000"/>
                </a:solidFill>
                <a:latin typeface="Calibri" pitchFamily="34" charset="0"/>
              </a:rPr>
              <a:t>Si segnala che è possibile compilare i questionari in momenti distinti e che i campi contrassegnati da asterischi </a:t>
            </a:r>
            <a:r>
              <a:rPr lang="it-IT" altLang="it-IT" sz="1600" dirty="0">
                <a:latin typeface="Calibri" pitchFamily="34" charset="0"/>
              </a:rPr>
              <a:t>«</a:t>
            </a:r>
            <a:r>
              <a:rPr lang="it-IT" altLang="it-IT" sz="1600" dirty="0">
                <a:solidFill>
                  <a:srgbClr val="FF0000"/>
                </a:solidFill>
                <a:latin typeface="Calibri" pitchFamily="34" charset="0"/>
              </a:rPr>
              <a:t>*</a:t>
            </a:r>
            <a:r>
              <a:rPr lang="it-IT" altLang="it-IT" sz="1600" dirty="0">
                <a:latin typeface="Calibri" pitchFamily="34" charset="0"/>
              </a:rPr>
              <a:t>»</a:t>
            </a:r>
            <a:r>
              <a:rPr lang="it-IT" altLang="it-IT" sz="1600" dirty="0">
                <a:solidFill>
                  <a:srgbClr val="FF0000"/>
                </a:solidFill>
                <a:latin typeface="Calibri" pitchFamily="34" charset="0"/>
              </a:rPr>
              <a:t> </a:t>
            </a:r>
            <a:r>
              <a:rPr lang="it-IT" altLang="it-IT" sz="1600" dirty="0">
                <a:solidFill>
                  <a:srgbClr val="000000"/>
                </a:solidFill>
                <a:latin typeface="Calibri" pitchFamily="34" charset="0"/>
              </a:rPr>
              <a:t>sono obbligatori Per salvare e mantenere le informazioni inserite cliccare</a:t>
            </a:r>
          </a:p>
          <a:p>
            <a:pPr algn="just" eaLnBrk="1" hangingPunct="1"/>
            <a:r>
              <a:rPr lang="it-IT" altLang="it-IT" sz="1600" dirty="0">
                <a:solidFill>
                  <a:srgbClr val="000000"/>
                </a:solidFill>
                <a:latin typeface="Calibri" pitchFamily="34" charset="0"/>
              </a:rPr>
              <a:t>«Salva».</a:t>
            </a:r>
          </a:p>
        </p:txBody>
      </p:sp>
    </p:spTree>
    <p:extLst>
      <p:ext uri="{BB962C8B-B14F-4D97-AF65-F5344CB8AC3E}">
        <p14:creationId xmlns:p14="http://schemas.microsoft.com/office/powerpoint/2010/main" val="246140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FBDA86E-1744-4247-8D3C-FE41FC1E6998}"/>
              </a:ext>
            </a:extLst>
          </p:cNvPr>
          <p:cNvSpPr>
            <a:spLocks noGrp="1"/>
          </p:cNvSpPr>
          <p:nvPr>
            <p:ph type="sldNum" sz="quarter" idx="12"/>
          </p:nvPr>
        </p:nvSpPr>
        <p:spPr/>
        <p:txBody>
          <a:bodyPr/>
          <a:lstStyle/>
          <a:p>
            <a:fld id="{D7FD2943-8066-4050-9DCF-459AE5C17C20}" type="slidenum">
              <a:rPr lang="it-IT" smtClean="0"/>
              <a:t>8</a:t>
            </a:fld>
            <a:endParaRPr lang="it-IT"/>
          </a:p>
        </p:txBody>
      </p:sp>
      <p:sp>
        <p:nvSpPr>
          <p:cNvPr id="5" name="Titolo 1">
            <a:extLst>
              <a:ext uri="{FF2B5EF4-FFF2-40B4-BE49-F238E27FC236}">
                <a16:creationId xmlns:a16="http://schemas.microsoft.com/office/drawing/2014/main" id="{C1F153AE-24DD-4D6D-B284-1821455E7AE5}"/>
              </a:ext>
            </a:extLst>
          </p:cNvPr>
          <p:cNvSpPr>
            <a:spLocks noGrp="1"/>
          </p:cNvSpPr>
          <p:nvPr>
            <p:ph type="title"/>
          </p:nvPr>
        </p:nvSpPr>
        <p:spPr>
          <a:xfrm>
            <a:off x="107504" y="136951"/>
            <a:ext cx="4320480" cy="360040"/>
          </a:xfrm>
        </p:spPr>
        <p:txBody>
          <a:bodyPr>
            <a:noAutofit/>
          </a:bodyPr>
          <a:lstStyle/>
          <a:p>
            <a:pPr algn="l"/>
            <a:r>
              <a:rPr lang="it-IT" sz="2000" b="1" dirty="0">
                <a:solidFill>
                  <a:schemeClr val="tx2">
                    <a:lumMod val="60000"/>
                    <a:lumOff val="40000"/>
                  </a:schemeClr>
                </a:solidFill>
              </a:rPr>
              <a:t>Iscrizione all’Albo Fornitori</a:t>
            </a:r>
          </a:p>
        </p:txBody>
      </p:sp>
      <p:sp>
        <p:nvSpPr>
          <p:cNvPr id="6" name="Rettangolo 2">
            <a:extLst>
              <a:ext uri="{FF2B5EF4-FFF2-40B4-BE49-F238E27FC236}">
                <a16:creationId xmlns:a16="http://schemas.microsoft.com/office/drawing/2014/main" id="{26270607-3657-4E51-921B-9C681EEEB583}"/>
              </a:ext>
            </a:extLst>
          </p:cNvPr>
          <p:cNvSpPr>
            <a:spLocks noChangeArrowheads="1"/>
          </p:cNvSpPr>
          <p:nvPr>
            <p:custDataLst>
              <p:tags r:id="rId1"/>
            </p:custDataLst>
          </p:nvPr>
        </p:nvSpPr>
        <p:spPr bwMode="auto">
          <a:xfrm>
            <a:off x="107504" y="496991"/>
            <a:ext cx="87129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altLang="it-IT" sz="1600" dirty="0">
                <a:solidFill>
                  <a:srgbClr val="000000"/>
                </a:solidFill>
                <a:latin typeface="Calibri" pitchFamily="34" charset="0"/>
              </a:rPr>
              <a:t>Il sistema segnalerà, tramite un pop up, il mancato inserimento delle risposte alle domande contrassegnate dall’asterisco rosso. Sarà quindi possibile decidere se completare l’inserimento cliccando «Completa Form Corrente» oppure abbandonare la compilazione cliccando «Salta Parametri Obbligatori».</a:t>
            </a:r>
          </a:p>
          <a:p>
            <a:pPr algn="just" eaLnBrk="1" hangingPunct="1"/>
            <a:r>
              <a:rPr lang="it-IT" altLang="it-IT" sz="1600" dirty="0">
                <a:solidFill>
                  <a:srgbClr val="000000"/>
                </a:solidFill>
                <a:latin typeface="Calibri" pitchFamily="34" charset="0"/>
              </a:rPr>
              <a:t>Solo al completamento di tutti i campi obbligatori contrassegnati la richiesta di iscrizione verrà inoltrata a Gruppo CAP che procederà con la valutazione dei dati inseriti.</a:t>
            </a:r>
          </a:p>
        </p:txBody>
      </p:sp>
      <p:pic>
        <p:nvPicPr>
          <p:cNvPr id="7" name="Immagine 6">
            <a:extLst>
              <a:ext uri="{FF2B5EF4-FFF2-40B4-BE49-F238E27FC236}">
                <a16:creationId xmlns:a16="http://schemas.microsoft.com/office/drawing/2014/main" id="{BA49E837-A059-4D10-BEAC-203D31FB686C}"/>
              </a:ext>
            </a:extLst>
          </p:cNvPr>
          <p:cNvPicPr>
            <a:picLocks noChangeAspect="1"/>
          </p:cNvPicPr>
          <p:nvPr/>
        </p:nvPicPr>
        <p:blipFill rotWithShape="1">
          <a:blip r:embed="rId3"/>
          <a:srcRect l="3538" t="21925" r="1963" b="18802"/>
          <a:stretch/>
        </p:blipFill>
        <p:spPr>
          <a:xfrm>
            <a:off x="251520" y="2708920"/>
            <a:ext cx="8640960" cy="3048730"/>
          </a:xfrm>
          <a:prstGeom prst="rect">
            <a:avLst/>
          </a:prstGeom>
        </p:spPr>
      </p:pic>
      <p:sp>
        <p:nvSpPr>
          <p:cNvPr id="8" name="Rettangolo 7">
            <a:extLst>
              <a:ext uri="{FF2B5EF4-FFF2-40B4-BE49-F238E27FC236}">
                <a16:creationId xmlns:a16="http://schemas.microsoft.com/office/drawing/2014/main" id="{8939290B-7E5E-412C-BF7C-3BA64960D607}"/>
              </a:ext>
            </a:extLst>
          </p:cNvPr>
          <p:cNvSpPr/>
          <p:nvPr/>
        </p:nvSpPr>
        <p:spPr>
          <a:xfrm>
            <a:off x="3347864" y="4653137"/>
            <a:ext cx="230425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4131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90594E2-A662-4D94-AA78-1281B637DF99}"/>
              </a:ext>
            </a:extLst>
          </p:cNvPr>
          <p:cNvSpPr>
            <a:spLocks noGrp="1"/>
          </p:cNvSpPr>
          <p:nvPr>
            <p:ph type="sldNum" sz="quarter" idx="12"/>
          </p:nvPr>
        </p:nvSpPr>
        <p:spPr/>
        <p:txBody>
          <a:bodyPr/>
          <a:lstStyle/>
          <a:p>
            <a:fld id="{D7FD2943-8066-4050-9DCF-459AE5C17C20}" type="slidenum">
              <a:rPr lang="it-IT" smtClean="0"/>
              <a:t>9</a:t>
            </a:fld>
            <a:endParaRPr lang="it-IT"/>
          </a:p>
        </p:txBody>
      </p:sp>
      <p:pic>
        <p:nvPicPr>
          <p:cNvPr id="5" name="Immagine 4">
            <a:extLst>
              <a:ext uri="{FF2B5EF4-FFF2-40B4-BE49-F238E27FC236}">
                <a16:creationId xmlns:a16="http://schemas.microsoft.com/office/drawing/2014/main" id="{5306903B-E54F-4C41-97D2-B297D38D09C6}"/>
              </a:ext>
            </a:extLst>
          </p:cNvPr>
          <p:cNvPicPr>
            <a:picLocks noChangeAspect="1"/>
          </p:cNvPicPr>
          <p:nvPr/>
        </p:nvPicPr>
        <p:blipFill>
          <a:blip r:embed="rId3"/>
          <a:stretch>
            <a:fillRect/>
          </a:stretch>
        </p:blipFill>
        <p:spPr>
          <a:xfrm>
            <a:off x="1890712" y="2624137"/>
            <a:ext cx="5362575" cy="1609725"/>
          </a:xfrm>
          <a:prstGeom prst="rect">
            <a:avLst/>
          </a:prstGeom>
          <a:effectLst>
            <a:glow rad="127000">
              <a:schemeClr val="bg1">
                <a:alpha val="98000"/>
              </a:schemeClr>
            </a:glow>
          </a:effectLst>
        </p:spPr>
      </p:pic>
      <p:sp>
        <p:nvSpPr>
          <p:cNvPr id="6" name="Titolo 1">
            <a:extLst>
              <a:ext uri="{FF2B5EF4-FFF2-40B4-BE49-F238E27FC236}">
                <a16:creationId xmlns:a16="http://schemas.microsoft.com/office/drawing/2014/main" id="{605873FA-BDE6-46B2-BE47-4A9990FB3303}"/>
              </a:ext>
            </a:extLst>
          </p:cNvPr>
          <p:cNvSpPr>
            <a:spLocks noGrp="1"/>
          </p:cNvSpPr>
          <p:nvPr>
            <p:ph type="title"/>
          </p:nvPr>
        </p:nvSpPr>
        <p:spPr>
          <a:xfrm>
            <a:off x="107504" y="136951"/>
            <a:ext cx="4320480" cy="360040"/>
          </a:xfrm>
        </p:spPr>
        <p:txBody>
          <a:bodyPr>
            <a:noAutofit/>
          </a:bodyPr>
          <a:lstStyle/>
          <a:p>
            <a:pPr algn="l"/>
            <a:r>
              <a:rPr lang="it-IT" sz="2000" b="1" dirty="0">
                <a:solidFill>
                  <a:schemeClr val="tx2">
                    <a:lumMod val="60000"/>
                    <a:lumOff val="40000"/>
                  </a:schemeClr>
                </a:solidFill>
              </a:rPr>
              <a:t>Iscrizione all’Albo Fornitori</a:t>
            </a:r>
          </a:p>
        </p:txBody>
      </p:sp>
      <p:sp>
        <p:nvSpPr>
          <p:cNvPr id="7" name="Rettangolo 2">
            <a:extLst>
              <a:ext uri="{FF2B5EF4-FFF2-40B4-BE49-F238E27FC236}">
                <a16:creationId xmlns:a16="http://schemas.microsoft.com/office/drawing/2014/main" id="{78E87B8F-8FDB-403B-BDDE-1E3356877772}"/>
              </a:ext>
            </a:extLst>
          </p:cNvPr>
          <p:cNvSpPr>
            <a:spLocks noChangeArrowheads="1"/>
          </p:cNvSpPr>
          <p:nvPr>
            <p:custDataLst>
              <p:tags r:id="rId1"/>
            </p:custDataLst>
          </p:nvPr>
        </p:nvSpPr>
        <p:spPr bwMode="auto">
          <a:xfrm>
            <a:off x="107504" y="496991"/>
            <a:ext cx="87129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altLang="it-IT" sz="1600" dirty="0">
                <a:solidFill>
                  <a:srgbClr val="000000"/>
                </a:solidFill>
                <a:latin typeface="Calibri" pitchFamily="34" charset="0"/>
              </a:rPr>
              <a:t>La corretta compilazione dei questionari viene notificata al fornitore tramite il seguente pop-up</a:t>
            </a:r>
          </a:p>
        </p:txBody>
      </p:sp>
    </p:spTree>
    <p:extLst>
      <p:ext uri="{BB962C8B-B14F-4D97-AF65-F5344CB8AC3E}">
        <p14:creationId xmlns:p14="http://schemas.microsoft.com/office/powerpoint/2010/main" val="2812268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KRxKWMSmU.ZcCOufvaK1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KRxKWMSmU.ZcCOufvaK1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KRxKWMSmU.ZcCOufvaK1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KRxKWMSmU.ZcCOufvaK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KRxKWMSmU.ZcCOufvaK1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KRxKWMSmU.ZcCOufvaK1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KRxKWMSmU.ZcCOufvaK1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KRxKWMSmU.ZcCOufvaK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KRxKWMSmU.ZcCOufvaK1w"/>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E1F4FF40B037B4793ECA250C5BB455E" ma:contentTypeVersion="3" ma:contentTypeDescription="Creare un nuovo documento." ma:contentTypeScope="" ma:versionID="8126a9bfbf2eb0c5441c6b9144524aaa">
  <xsd:schema xmlns:xsd="http://www.w3.org/2001/XMLSchema" xmlns:xs="http://www.w3.org/2001/XMLSchema" xmlns:p="http://schemas.microsoft.com/office/2006/metadata/properties" xmlns:ns2="71ed5ab8-606f-4bd7-ae32-730a5a0f76b0" targetNamespace="http://schemas.microsoft.com/office/2006/metadata/properties" ma:root="true" ma:fieldsID="b1210b6d63498747bc9535f637ffcb78" ns2:_="">
    <xsd:import namespace="71ed5ab8-606f-4bd7-ae32-730a5a0f76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d5ab8-606f-4bd7-ae32-730a5a0f7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8100FD-E415-4278-8E41-85B62F97CC22}">
  <ds:schemaRefs>
    <ds:schemaRef ds:uri="http://schemas.microsoft.com/sharepoint/v3/contenttype/forms"/>
  </ds:schemaRefs>
</ds:datastoreItem>
</file>

<file path=customXml/itemProps2.xml><?xml version="1.0" encoding="utf-8"?>
<ds:datastoreItem xmlns:ds="http://schemas.openxmlformats.org/officeDocument/2006/customXml" ds:itemID="{9686E984-899E-4272-8399-8EE6260F995A}">
  <ds:schemaRefs>
    <ds:schemaRef ds:uri="http://schemas.microsoft.com/office/2006/documentManagement/types"/>
    <ds:schemaRef ds:uri="71ed5ab8-606f-4bd7-ae32-730a5a0f76b0"/>
    <ds:schemaRef ds:uri="http://purl.org/dc/dcmitype/"/>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732AB6-7D36-4D48-BBD7-8F711DC40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ed5ab8-606f-4bd7-ae32-730a5a0f76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2471</TotalTime>
  <Words>618</Words>
  <Application>Microsoft Office PowerPoint</Application>
  <PresentationFormat>Presentazione su schermo (4:3)</PresentationFormat>
  <Paragraphs>63</Paragraphs>
  <Slides>13</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13</vt:i4>
      </vt:variant>
    </vt:vector>
  </HeadingPairs>
  <TitlesOfParts>
    <vt:vector size="16" baseType="lpstr">
      <vt:lpstr>Arial</vt:lpstr>
      <vt:lpstr>Calibri</vt:lpstr>
      <vt:lpstr>Tema di Office</vt:lpstr>
      <vt:lpstr>Presentazione standard di PowerPoint</vt:lpstr>
      <vt:lpstr>Indice</vt:lpstr>
      <vt:lpstr>Iscrizione all’Albo Fornitori</vt:lpstr>
      <vt:lpstr>Iscrizione all’Albo Fornitori</vt:lpstr>
      <vt:lpstr>Iscrizione all’Albo Fornitori</vt:lpstr>
      <vt:lpstr>Iscrizione all’Albo Fornitori</vt:lpstr>
      <vt:lpstr>Iscrizione all’Albo Fornitori</vt:lpstr>
      <vt:lpstr>Iscrizione all’Albo Fornitori</vt:lpstr>
      <vt:lpstr>Iscrizione all’Albo Fornitori</vt:lpstr>
      <vt:lpstr>Presentazione standard di PowerPoint</vt:lpstr>
      <vt:lpstr>Presentazione standard di PowerPoint</vt:lpstr>
      <vt:lpstr>Iscrizione all’Albo Fornitori</vt:lpstr>
      <vt:lpstr>Contatti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CATTANEO Cristina</dc:creator>
  <cp:lastModifiedBy>Sonia Petrazzoli</cp:lastModifiedBy>
  <cp:revision>196</cp:revision>
  <cp:lastPrinted>2015-09-29T14:06:51Z</cp:lastPrinted>
  <dcterms:created xsi:type="dcterms:W3CDTF">2015-05-14T13:07:25Z</dcterms:created>
  <dcterms:modified xsi:type="dcterms:W3CDTF">2023-10-12T12:31:36Z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0x0101007E1F4FF40B037B4793ECA250C5BB455E</vt:lpwstr>
  </property>
</Properties>
</file>